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80" r:id="rId23"/>
    <p:sldId id="278" r:id="rId24"/>
    <p:sldId id="281" r:id="rId25"/>
    <p:sldId id="282" r:id="rId26"/>
    <p:sldId id="283" r:id="rId27"/>
    <p:sldId id="284" r:id="rId28"/>
    <p:sldId id="285" r:id="rId29"/>
    <p:sldId id="286" r:id="rId30"/>
    <p:sldId id="287" r:id="rId31"/>
    <p:sldId id="303" r:id="rId32"/>
    <p:sldId id="288" r:id="rId33"/>
    <p:sldId id="290" r:id="rId34"/>
    <p:sldId id="291" r:id="rId35"/>
    <p:sldId id="292" r:id="rId36"/>
    <p:sldId id="293" r:id="rId37"/>
    <p:sldId id="294" r:id="rId38"/>
    <p:sldId id="295" r:id="rId39"/>
    <p:sldId id="296" r:id="rId40"/>
    <p:sldId id="297" r:id="rId41"/>
    <p:sldId id="299" r:id="rId42"/>
    <p:sldId id="3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96"/>
    <p:restoredTop sz="94710"/>
  </p:normalViewPr>
  <p:slideViewPr>
    <p:cSldViewPr snapToGrid="0" snapToObjects="1">
      <p:cViewPr varScale="1">
        <p:scale>
          <a:sx n="146" d="100"/>
          <a:sy n="146" d="100"/>
        </p:scale>
        <p:origin x="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CD8E4-9825-EC43-929B-02E308F75095}" type="datetimeFigureOut">
              <a:rPr lang="en-US" smtClean="0"/>
              <a:t>4/30/22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82AA2-2B1E-DF49-9BE4-94D821034FB6}" type="slidenum">
              <a:rPr lang="en-US" smtClean="0"/>
              <a:t>‹#›</a:t>
            </a:fld>
            <a:endParaRPr lang="en-US"/>
          </a:p>
        </p:txBody>
      </p:sp>
    </p:spTree>
    <p:extLst>
      <p:ext uri="{BB962C8B-B14F-4D97-AF65-F5344CB8AC3E}">
        <p14:creationId xmlns:p14="http://schemas.microsoft.com/office/powerpoint/2010/main" val="970385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3D6A41DF-CE22-3749-AD51-D0E7D039EA90}" type="datetime1">
              <a:rPr lang="en-US" smtClean="0"/>
              <a:t>4/30/22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781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5A19C4E4-84CB-4F4D-8C87-56A344097400}" type="datetime1">
              <a:rPr lang="en-US" smtClean="0"/>
              <a:t>4/30/22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780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8BA61A62-5CE4-DC43-B64F-A233CBDEA238}" type="datetime1">
              <a:rPr lang="en-US" smtClean="0"/>
              <a:t>4/30/22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710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B952D617-5FAF-CB4B-BF6C-090F300DA146}" type="datetime1">
              <a:rPr lang="en-US" smtClean="0"/>
              <a:t>4/30/22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072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F08033E2-516D-3E40-8B39-A8D153A3DD78}" type="datetime1">
              <a:rPr lang="en-US" smtClean="0"/>
              <a:t>4/30/22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369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E674AF5F-848A-4F47-B28C-7D47AFD84681}" type="datetime1">
              <a:rPr lang="en-US" smtClean="0"/>
              <a:t>4/30/22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93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BE3A23E6-26DD-4344-BCE8-7DF7530BA0C4}" type="datetime1">
              <a:rPr lang="en-US" smtClean="0"/>
              <a:t>4/30/22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8C36224A-E92C-464D-A07C-AEB988729028}" type="datetime1">
              <a:rPr lang="en-US" smtClean="0"/>
              <a:t>4/30/22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86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570F987C-9ED1-9F45-8F32-3FC91C368106}" type="datetime1">
              <a:rPr lang="en-US" smtClean="0"/>
              <a:t>4/30/22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98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92FFC4A6-1D3E-D044-BC7B-6036FD28F137}" type="datetime1">
              <a:rPr lang="en-US" smtClean="0"/>
              <a:t>4/30/22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738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8BB5E7E5-3967-104F-8F33-59380A498DE7}" type="datetime1">
              <a:rPr lang="en-US" smtClean="0"/>
              <a:t>4/30/22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298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05098F89-C024-484F-880E-E47EDD498393}" type="datetime1">
              <a:rPr lang="en-US" smtClean="0"/>
              <a:t>4/30/22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0633361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5585/mmwr.mm6911a4" TargetMode="External"/><Relationship Id="rId2" Type="http://schemas.openxmlformats.org/officeDocument/2006/relationships/hyperlink" Target="https://www.cdc.gov/drugoverdose/deaths/index.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demonicknyght/drug-overdose-deaths-in-the-u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useBgFill="1">
        <p:nvSpPr>
          <p:cNvPr id="50" name="Rectangle 8">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1">
            <a:extLst>
              <a:ext uri="{FF2B5EF4-FFF2-40B4-BE49-F238E27FC236}">
                <a16:creationId xmlns:a16="http://schemas.microsoft.com/office/drawing/2014/main" id="{AC1622C7-ADA8-2061-2C85-F992D1BA1ECB}"/>
              </a:ext>
            </a:extLst>
          </p:cNvPr>
          <p:cNvSpPr>
            <a:spLocks noGrp="1"/>
          </p:cNvSpPr>
          <p:nvPr>
            <p:ph type="ctrTitle"/>
          </p:nvPr>
        </p:nvSpPr>
        <p:spPr>
          <a:xfrm>
            <a:off x="1281386" y="2090714"/>
            <a:ext cx="9679449" cy="1338286"/>
          </a:xfrm>
        </p:spPr>
        <p:txBody>
          <a:bodyPr anchor="b">
            <a:normAutofit fontScale="90000"/>
          </a:bodyPr>
          <a:lstStyle/>
          <a:p>
            <a:pPr algn="ctr"/>
            <a:r>
              <a:rPr lang="en-US" sz="3600" b="0" dirty="0">
                <a:solidFill>
                  <a:srgbClr val="FFFFFF"/>
                </a:solidFill>
                <a:latin typeface="Times New Roman" panose="02020603050405020304" pitchFamily="18" charset="0"/>
                <a:cs typeface="Times New Roman" panose="02020603050405020304" pitchFamily="18" charset="0"/>
              </a:rPr>
              <a:t>DETERMINING THE FACTORS CONTRIBUTING TO THE CAUSE OF DEATH DUE TO DRUG OVERDOSE IN THE MOST AFFECTED REGIONS OF USA</a:t>
            </a:r>
          </a:p>
        </p:txBody>
      </p:sp>
      <p:sp>
        <p:nvSpPr>
          <p:cNvPr id="3" name="Subtitle 2">
            <a:extLst>
              <a:ext uri="{FF2B5EF4-FFF2-40B4-BE49-F238E27FC236}">
                <a16:creationId xmlns:a16="http://schemas.microsoft.com/office/drawing/2014/main" id="{E63E8F21-5FEB-5CCB-1013-74ED0E2A484D}"/>
              </a:ext>
            </a:extLst>
          </p:cNvPr>
          <p:cNvSpPr>
            <a:spLocks noGrp="1"/>
          </p:cNvSpPr>
          <p:nvPr>
            <p:ph type="subTitle" idx="1"/>
          </p:nvPr>
        </p:nvSpPr>
        <p:spPr>
          <a:xfrm>
            <a:off x="8462315" y="3653934"/>
            <a:ext cx="3158408" cy="2728227"/>
          </a:xfrm>
        </p:spPr>
        <p:txBody>
          <a:bodyPr anchor="ctr">
            <a:noAutofit/>
          </a:bodyPr>
          <a:lstStyle/>
          <a:p>
            <a:pPr algn="r"/>
            <a:r>
              <a:rPr lang="en-US" sz="1800" b="1" dirty="0">
                <a:solidFill>
                  <a:srgbClr val="FFFFFF"/>
                </a:solidFill>
                <a:latin typeface="Times New Roman" panose="02020603050405020304" pitchFamily="18" charset="0"/>
                <a:cs typeface="Times New Roman" panose="02020603050405020304" pitchFamily="18" charset="0"/>
              </a:rPr>
              <a:t>Team Members </a:t>
            </a:r>
          </a:p>
          <a:p>
            <a:pPr algn="r"/>
            <a:r>
              <a:rPr lang="en-US" sz="1800" dirty="0" err="1">
                <a:solidFill>
                  <a:srgbClr val="FFFFFF"/>
                </a:solidFill>
                <a:latin typeface="Times New Roman" panose="02020603050405020304" pitchFamily="18" charset="0"/>
                <a:cs typeface="Times New Roman" panose="02020603050405020304" pitchFamily="18" charset="0"/>
              </a:rPr>
              <a:t>Gundarapu</a:t>
            </a:r>
            <a:r>
              <a:rPr lang="en-US" sz="1800" dirty="0">
                <a:solidFill>
                  <a:srgbClr val="FFFFFF"/>
                </a:solidFill>
                <a:latin typeface="Times New Roman" panose="02020603050405020304" pitchFamily="18" charset="0"/>
                <a:cs typeface="Times New Roman" panose="02020603050405020304" pitchFamily="18" charset="0"/>
              </a:rPr>
              <a:t> Sai </a:t>
            </a:r>
            <a:r>
              <a:rPr lang="en-US" sz="1800" dirty="0" err="1">
                <a:solidFill>
                  <a:srgbClr val="FFFFFF"/>
                </a:solidFill>
                <a:latin typeface="Times New Roman" panose="02020603050405020304" pitchFamily="18" charset="0"/>
                <a:cs typeface="Times New Roman" panose="02020603050405020304" pitchFamily="18" charset="0"/>
              </a:rPr>
              <a:t>Varshith</a:t>
            </a:r>
            <a:r>
              <a:rPr lang="en-US" sz="1800" dirty="0">
                <a:solidFill>
                  <a:srgbClr val="FFFFFF"/>
                </a:solidFill>
                <a:latin typeface="Times New Roman" panose="02020603050405020304" pitchFamily="18" charset="0"/>
                <a:cs typeface="Times New Roman" panose="02020603050405020304" pitchFamily="18" charset="0"/>
              </a:rPr>
              <a:t> Reddy</a:t>
            </a:r>
          </a:p>
          <a:p>
            <a:pPr algn="r"/>
            <a:r>
              <a:rPr lang="en-US" sz="1800" dirty="0">
                <a:solidFill>
                  <a:srgbClr val="FFFFFF"/>
                </a:solidFill>
                <a:latin typeface="Times New Roman" panose="02020603050405020304" pitchFamily="18" charset="0"/>
                <a:cs typeface="Times New Roman" panose="02020603050405020304" pitchFamily="18" charset="0"/>
              </a:rPr>
              <a:t>Sai </a:t>
            </a:r>
            <a:r>
              <a:rPr lang="en-US" sz="1800" dirty="0" err="1">
                <a:solidFill>
                  <a:srgbClr val="FFFFFF"/>
                </a:solidFill>
                <a:latin typeface="Times New Roman" panose="02020603050405020304" pitchFamily="18" charset="0"/>
                <a:cs typeface="Times New Roman" panose="02020603050405020304" pitchFamily="18" charset="0"/>
              </a:rPr>
              <a:t>Sreya</a:t>
            </a:r>
            <a:r>
              <a:rPr lang="en-US" sz="1800" dirty="0">
                <a:solidFill>
                  <a:srgbClr val="FFFFFF"/>
                </a:solidFill>
                <a:latin typeface="Times New Roman" panose="02020603050405020304" pitchFamily="18" charset="0"/>
                <a:cs typeface="Times New Roman" panose="02020603050405020304" pitchFamily="18" charset="0"/>
              </a:rPr>
              <a:t> </a:t>
            </a:r>
            <a:r>
              <a:rPr lang="en-US" sz="1800" dirty="0" err="1">
                <a:solidFill>
                  <a:srgbClr val="FFFFFF"/>
                </a:solidFill>
                <a:latin typeface="Times New Roman" panose="02020603050405020304" pitchFamily="18" charset="0"/>
                <a:cs typeface="Times New Roman" panose="02020603050405020304" pitchFamily="18" charset="0"/>
              </a:rPr>
              <a:t>Tummala</a:t>
            </a:r>
            <a:endParaRPr lang="en-US" sz="1800" dirty="0">
              <a:solidFill>
                <a:srgbClr val="FFFFFF"/>
              </a:solidFill>
              <a:latin typeface="Times New Roman" panose="02020603050405020304" pitchFamily="18" charset="0"/>
              <a:cs typeface="Times New Roman" panose="02020603050405020304" pitchFamily="18" charset="0"/>
            </a:endParaRPr>
          </a:p>
          <a:p>
            <a:pPr algn="r"/>
            <a:r>
              <a:rPr lang="en-US" sz="1800" dirty="0">
                <a:solidFill>
                  <a:srgbClr val="FFFFFF"/>
                </a:solidFill>
                <a:latin typeface="Times New Roman" panose="02020603050405020304" pitchFamily="18" charset="0"/>
                <a:cs typeface="Times New Roman" panose="02020603050405020304" pitchFamily="18" charset="0"/>
              </a:rPr>
              <a:t>Ruchika Reddy </a:t>
            </a:r>
            <a:r>
              <a:rPr lang="en-US" sz="1800" dirty="0" err="1">
                <a:solidFill>
                  <a:srgbClr val="FFFFFF"/>
                </a:solidFill>
                <a:latin typeface="Times New Roman" panose="02020603050405020304" pitchFamily="18" charset="0"/>
                <a:cs typeface="Times New Roman" panose="02020603050405020304" pitchFamily="18" charset="0"/>
              </a:rPr>
              <a:t>Chimmula</a:t>
            </a:r>
            <a:endParaRPr lang="en-US" sz="1800" dirty="0">
              <a:solidFill>
                <a:srgbClr val="FFFFFF"/>
              </a:solidFill>
              <a:latin typeface="Times New Roman" panose="02020603050405020304" pitchFamily="18" charset="0"/>
              <a:cs typeface="Times New Roman" panose="02020603050405020304" pitchFamily="18" charset="0"/>
            </a:endParaRPr>
          </a:p>
          <a:p>
            <a:pPr algn="r"/>
            <a:r>
              <a:rPr lang="en-US" sz="1800" dirty="0">
                <a:solidFill>
                  <a:srgbClr val="FFFFFF"/>
                </a:solidFill>
                <a:latin typeface="Times New Roman" panose="02020603050405020304" pitchFamily="18" charset="0"/>
                <a:cs typeface="Times New Roman" panose="02020603050405020304" pitchFamily="18" charset="0"/>
              </a:rPr>
              <a:t>Manasi Somasundaram</a:t>
            </a:r>
          </a:p>
          <a:p>
            <a:pPr algn="r"/>
            <a:r>
              <a:rPr lang="en-US" sz="1800" dirty="0">
                <a:solidFill>
                  <a:srgbClr val="FFFFFF"/>
                </a:solidFill>
                <a:latin typeface="Times New Roman" panose="02020603050405020304" pitchFamily="18" charset="0"/>
                <a:cs typeface="Times New Roman" panose="02020603050405020304" pitchFamily="18" charset="0"/>
              </a:rPr>
              <a:t>Vaishali </a:t>
            </a:r>
            <a:r>
              <a:rPr lang="en-US" sz="1800" dirty="0" err="1">
                <a:solidFill>
                  <a:srgbClr val="FFFFFF"/>
                </a:solidFill>
                <a:latin typeface="Times New Roman" panose="02020603050405020304" pitchFamily="18" charset="0"/>
                <a:cs typeface="Times New Roman" panose="02020603050405020304" pitchFamily="18" charset="0"/>
              </a:rPr>
              <a:t>Lavangu</a:t>
            </a:r>
            <a:endParaRPr lang="en-US" sz="1800" dirty="0">
              <a:solidFill>
                <a:srgbClr val="FFFFFF"/>
              </a:solidFill>
              <a:latin typeface="Times New Roman" panose="02020603050405020304" pitchFamily="18" charset="0"/>
              <a:cs typeface="Times New Roman" panose="02020603050405020304" pitchFamily="18" charset="0"/>
            </a:endParaRPr>
          </a:p>
          <a:p>
            <a:pPr algn="r"/>
            <a:r>
              <a:rPr lang="en-US" sz="1800" dirty="0" err="1">
                <a:solidFill>
                  <a:srgbClr val="FFFFFF"/>
                </a:solidFill>
                <a:latin typeface="Times New Roman" panose="02020603050405020304" pitchFamily="18" charset="0"/>
                <a:cs typeface="Times New Roman" panose="02020603050405020304" pitchFamily="18" charset="0"/>
              </a:rPr>
              <a:t>Sadhveer</a:t>
            </a:r>
            <a:r>
              <a:rPr lang="en-US" sz="1800" dirty="0">
                <a:solidFill>
                  <a:srgbClr val="FFFFFF"/>
                </a:solidFill>
                <a:latin typeface="Times New Roman" panose="02020603050405020304" pitchFamily="18" charset="0"/>
                <a:cs typeface="Times New Roman" panose="02020603050405020304" pitchFamily="18" charset="0"/>
              </a:rPr>
              <a:t> </a:t>
            </a:r>
            <a:r>
              <a:rPr lang="en-US" sz="1800" dirty="0" err="1">
                <a:solidFill>
                  <a:srgbClr val="FFFFFF"/>
                </a:solidFill>
                <a:latin typeface="Times New Roman" panose="02020603050405020304" pitchFamily="18" charset="0"/>
                <a:cs typeface="Times New Roman" panose="02020603050405020304" pitchFamily="18" charset="0"/>
              </a:rPr>
              <a:t>Punugoti</a:t>
            </a:r>
            <a:endParaRPr lang="en-US" sz="1800" dirty="0">
              <a:solidFill>
                <a:srgbClr val="FFFFFF"/>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1" name="TextBox 20">
            <a:extLst>
              <a:ext uri="{FF2B5EF4-FFF2-40B4-BE49-F238E27FC236}">
                <a16:creationId xmlns:a16="http://schemas.microsoft.com/office/drawing/2014/main" id="{A25C896C-AD72-42C4-87BF-DDB7630F74A1}"/>
              </a:ext>
            </a:extLst>
          </p:cNvPr>
          <p:cNvSpPr txBox="1"/>
          <p:nvPr/>
        </p:nvSpPr>
        <p:spPr>
          <a:xfrm>
            <a:off x="99392" y="175706"/>
            <a:ext cx="6102626"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Spring 2022 INFO-501 GROUP-11</a:t>
            </a:r>
          </a:p>
        </p:txBody>
      </p:sp>
      <p:pic>
        <p:nvPicPr>
          <p:cNvPr id="1026" name="Picture 2" descr="IUPUI | Facebook">
            <a:extLst>
              <a:ext uri="{FF2B5EF4-FFF2-40B4-BE49-F238E27FC236}">
                <a16:creationId xmlns:a16="http://schemas.microsoft.com/office/drawing/2014/main" id="{C73FEAA2-6F72-4947-B34F-7638FBCCD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433" y="175706"/>
            <a:ext cx="1535106" cy="153510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A4D6C71-6ED1-6653-DB22-B4F5267BDFB6}"/>
              </a:ext>
            </a:extLst>
          </p:cNvPr>
          <p:cNvSpPr>
            <a:spLocks noGrp="1"/>
          </p:cNvSpPr>
          <p:nvPr>
            <p:ph type="sldNum" sz="quarter" idx="12"/>
          </p:nvPr>
        </p:nvSpPr>
        <p:spPr/>
        <p:txBody>
          <a:bodyPr/>
          <a:lstStyle/>
          <a:p>
            <a:fld id="{27CE633F-9882-4A5C-83A2-1109D0C73261}" type="slidenum">
              <a:rPr lang="en-US" smtClean="0"/>
              <a:t>1</a:t>
            </a:fld>
            <a:endParaRPr lang="en-US"/>
          </a:p>
        </p:txBody>
      </p:sp>
    </p:spTree>
    <p:extLst>
      <p:ext uri="{BB962C8B-B14F-4D97-AF65-F5344CB8AC3E}">
        <p14:creationId xmlns:p14="http://schemas.microsoft.com/office/powerpoint/2010/main" val="581990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244BD74F-9324-0C02-8E0F-7AACAB48C982}"/>
              </a:ext>
            </a:extLst>
          </p:cNvPr>
          <p:cNvPicPr>
            <a:picLocks noChangeAspect="1"/>
          </p:cNvPicPr>
          <p:nvPr/>
        </p:nvPicPr>
        <p:blipFill>
          <a:blip r:embed="rId2"/>
          <a:stretch>
            <a:fillRect/>
          </a:stretch>
        </p:blipFill>
        <p:spPr>
          <a:xfrm>
            <a:off x="197708" y="163937"/>
            <a:ext cx="11689492" cy="6530126"/>
          </a:xfrm>
          <a:prstGeom prst="rect">
            <a:avLst/>
          </a:prstGeom>
        </p:spPr>
      </p:pic>
      <p:sp>
        <p:nvSpPr>
          <p:cNvPr id="2" name="Slide Number Placeholder 1">
            <a:extLst>
              <a:ext uri="{FF2B5EF4-FFF2-40B4-BE49-F238E27FC236}">
                <a16:creationId xmlns:a16="http://schemas.microsoft.com/office/drawing/2014/main" id="{CD196E37-4454-C280-0D7B-63241FFD81D5}"/>
              </a:ext>
            </a:extLst>
          </p:cNvPr>
          <p:cNvSpPr>
            <a:spLocks noGrp="1"/>
          </p:cNvSpPr>
          <p:nvPr>
            <p:ph type="sldNum" sz="quarter" idx="12"/>
          </p:nvPr>
        </p:nvSpPr>
        <p:spPr/>
        <p:txBody>
          <a:bodyPr/>
          <a:lstStyle/>
          <a:p>
            <a:fld id="{27CE633F-9882-4A5C-83A2-1109D0C73261}" type="slidenum">
              <a:rPr lang="en-US" smtClean="0"/>
              <a:t>10</a:t>
            </a:fld>
            <a:endParaRPr lang="en-US"/>
          </a:p>
        </p:txBody>
      </p:sp>
    </p:spTree>
    <p:extLst>
      <p:ext uri="{BB962C8B-B14F-4D97-AF65-F5344CB8AC3E}">
        <p14:creationId xmlns:p14="http://schemas.microsoft.com/office/powerpoint/2010/main" val="269219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1B02-1B9A-4655-ED25-8F61E77B6139}"/>
              </a:ext>
            </a:extLst>
          </p:cNvPr>
          <p:cNvSpPr>
            <a:spLocks noGrp="1"/>
          </p:cNvSpPr>
          <p:nvPr>
            <p:ph type="title"/>
          </p:nvPr>
        </p:nvSpPr>
        <p:spPr>
          <a:xfrm>
            <a:off x="838200" y="365126"/>
            <a:ext cx="10515600" cy="561632"/>
          </a:xfrm>
        </p:spPr>
        <p:txBody>
          <a:bodyPr>
            <a:normAutofit/>
          </a:bodyPr>
          <a:lstStyle/>
          <a:p>
            <a:r>
              <a:rPr lang="en-US" sz="2000" dirty="0">
                <a:latin typeface="Times New Roman" panose="02020603050405020304" pitchFamily="18" charset="0"/>
                <a:cs typeface="Times New Roman" panose="02020603050405020304" pitchFamily="18" charset="0"/>
              </a:rPr>
              <a:t>Reading DRUG_OVERDOSE CSV File in Python</a:t>
            </a:r>
          </a:p>
        </p:txBody>
      </p:sp>
      <p:pic>
        <p:nvPicPr>
          <p:cNvPr id="5" name="Content Placeholder 4" descr="Table&#10;&#10;Description automatically generated">
            <a:extLst>
              <a:ext uri="{FF2B5EF4-FFF2-40B4-BE49-F238E27FC236}">
                <a16:creationId xmlns:a16="http://schemas.microsoft.com/office/drawing/2014/main" id="{9CC24566-B4C0-15EC-9C05-AB69A2072F82}"/>
              </a:ext>
            </a:extLst>
          </p:cNvPr>
          <p:cNvPicPr>
            <a:picLocks noGrp="1" noChangeAspect="1"/>
          </p:cNvPicPr>
          <p:nvPr>
            <p:ph idx="1"/>
          </p:nvPr>
        </p:nvPicPr>
        <p:blipFill>
          <a:blip r:embed="rId2"/>
          <a:stretch>
            <a:fillRect/>
          </a:stretch>
        </p:blipFill>
        <p:spPr>
          <a:xfrm>
            <a:off x="838200" y="927100"/>
            <a:ext cx="9788611" cy="5249863"/>
          </a:xfrm>
        </p:spPr>
      </p:pic>
      <p:sp>
        <p:nvSpPr>
          <p:cNvPr id="3" name="Slide Number Placeholder 2">
            <a:extLst>
              <a:ext uri="{FF2B5EF4-FFF2-40B4-BE49-F238E27FC236}">
                <a16:creationId xmlns:a16="http://schemas.microsoft.com/office/drawing/2014/main" id="{2652D1AE-61D7-0CBB-A858-CE9B30DAB349}"/>
              </a:ext>
            </a:extLst>
          </p:cNvPr>
          <p:cNvSpPr>
            <a:spLocks noGrp="1"/>
          </p:cNvSpPr>
          <p:nvPr>
            <p:ph type="sldNum" sz="quarter" idx="12"/>
          </p:nvPr>
        </p:nvSpPr>
        <p:spPr/>
        <p:txBody>
          <a:bodyPr/>
          <a:lstStyle/>
          <a:p>
            <a:fld id="{27CE633F-9882-4A5C-83A2-1109D0C73261}" type="slidenum">
              <a:rPr lang="en-US" smtClean="0"/>
              <a:t>11</a:t>
            </a:fld>
            <a:endParaRPr lang="en-US"/>
          </a:p>
        </p:txBody>
      </p:sp>
    </p:spTree>
    <p:extLst>
      <p:ext uri="{BB962C8B-B14F-4D97-AF65-F5344CB8AC3E}">
        <p14:creationId xmlns:p14="http://schemas.microsoft.com/office/powerpoint/2010/main" val="391792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DBD41-02CB-A1D4-D2F5-AA51F3EBDCC3}"/>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400" b="1" i="0" kern="1200" cap="all" baseline="0" dirty="0">
                <a:solidFill>
                  <a:schemeClr val="bg1"/>
                </a:solidFill>
                <a:latin typeface="Times New Roman" panose="02020603050405020304" pitchFamily="18" charset="0"/>
                <a:cs typeface="Times New Roman" panose="02020603050405020304" pitchFamily="18" charset="0"/>
              </a:rPr>
              <a:t>DATA CLEANING</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0C390C2-A6A1-38BD-07C1-44D616E9CBB3}"/>
              </a:ext>
            </a:extLst>
          </p:cNvPr>
          <p:cNvSpPr>
            <a:spLocks noGrp="1"/>
          </p:cNvSpPr>
          <p:nvPr>
            <p:ph type="sldNum" sz="quarter" idx="12"/>
          </p:nvPr>
        </p:nvSpPr>
        <p:spPr/>
        <p:txBody>
          <a:bodyPr/>
          <a:lstStyle/>
          <a:p>
            <a:fld id="{27CE633F-9882-4A5C-83A2-1109D0C73261}" type="slidenum">
              <a:rPr lang="en-US" smtClean="0"/>
              <a:t>12</a:t>
            </a:fld>
            <a:endParaRPr lang="en-US"/>
          </a:p>
        </p:txBody>
      </p:sp>
    </p:spTree>
    <p:extLst>
      <p:ext uri="{BB962C8B-B14F-4D97-AF65-F5344CB8AC3E}">
        <p14:creationId xmlns:p14="http://schemas.microsoft.com/office/powerpoint/2010/main" val="170803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D365AB1E-26FD-283D-3DA2-0553E8B9CB70}"/>
              </a:ext>
            </a:extLst>
          </p:cNvPr>
          <p:cNvPicPr>
            <a:picLocks noGrp="1" noChangeAspect="1"/>
          </p:cNvPicPr>
          <p:nvPr>
            <p:ph idx="1"/>
          </p:nvPr>
        </p:nvPicPr>
        <p:blipFill>
          <a:blip r:embed="rId2"/>
          <a:stretch>
            <a:fillRect/>
          </a:stretch>
        </p:blipFill>
        <p:spPr>
          <a:xfrm>
            <a:off x="916516" y="340519"/>
            <a:ext cx="3879628" cy="3226770"/>
          </a:xfrm>
        </p:spPr>
      </p:pic>
      <p:sp>
        <p:nvSpPr>
          <p:cNvPr id="6" name="TextBox 5">
            <a:extLst>
              <a:ext uri="{FF2B5EF4-FFF2-40B4-BE49-F238E27FC236}">
                <a16:creationId xmlns:a16="http://schemas.microsoft.com/office/drawing/2014/main" id="{964A01C6-B868-60DE-3F7D-CB30E6511BFA}"/>
              </a:ext>
            </a:extLst>
          </p:cNvPr>
          <p:cNvSpPr txBox="1"/>
          <p:nvPr/>
        </p:nvSpPr>
        <p:spPr>
          <a:xfrm>
            <a:off x="7112000" y="1320800"/>
            <a:ext cx="438902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Identified columns that have null values</a:t>
            </a:r>
          </a:p>
        </p:txBody>
      </p:sp>
      <p:pic>
        <p:nvPicPr>
          <p:cNvPr id="8" name="Picture 7" descr="Table&#10;&#10;Description automatically generated">
            <a:extLst>
              <a:ext uri="{FF2B5EF4-FFF2-40B4-BE49-F238E27FC236}">
                <a16:creationId xmlns:a16="http://schemas.microsoft.com/office/drawing/2014/main" id="{0E55CCF8-6084-58A6-8E76-572E8E8E7DFF}"/>
              </a:ext>
            </a:extLst>
          </p:cNvPr>
          <p:cNvPicPr>
            <a:picLocks noChangeAspect="1"/>
          </p:cNvPicPr>
          <p:nvPr/>
        </p:nvPicPr>
        <p:blipFill>
          <a:blip r:embed="rId3"/>
          <a:stretch>
            <a:fillRect/>
          </a:stretch>
        </p:blipFill>
        <p:spPr>
          <a:xfrm>
            <a:off x="6425494" y="2263906"/>
            <a:ext cx="4940300" cy="4079081"/>
          </a:xfrm>
          <a:prstGeom prst="rect">
            <a:avLst/>
          </a:prstGeom>
        </p:spPr>
      </p:pic>
      <p:sp>
        <p:nvSpPr>
          <p:cNvPr id="9" name="Right Arrow 8">
            <a:extLst>
              <a:ext uri="{FF2B5EF4-FFF2-40B4-BE49-F238E27FC236}">
                <a16:creationId xmlns:a16="http://schemas.microsoft.com/office/drawing/2014/main" id="{39EFDC5A-F6E0-BB52-9C89-D4E753C8512B}"/>
              </a:ext>
            </a:extLst>
          </p:cNvPr>
          <p:cNvSpPr/>
          <p:nvPr/>
        </p:nvSpPr>
        <p:spPr>
          <a:xfrm>
            <a:off x="5226756" y="1505466"/>
            <a:ext cx="1749777" cy="184666"/>
          </a:xfrm>
          <a:prstGeom prst="rightArrow">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A56B29FE-84B0-ED62-2FB4-76C6429A1390}"/>
              </a:ext>
            </a:extLst>
          </p:cNvPr>
          <p:cNvSpPr/>
          <p:nvPr/>
        </p:nvSpPr>
        <p:spPr>
          <a:xfrm>
            <a:off x="4118329" y="4628444"/>
            <a:ext cx="1648178" cy="191912"/>
          </a:xfrm>
          <a:prstGeom prst="leftArrow">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0BE0CF-C926-C85E-F26E-C12A8445CB21}"/>
              </a:ext>
            </a:extLst>
          </p:cNvPr>
          <p:cNvSpPr txBox="1"/>
          <p:nvPr/>
        </p:nvSpPr>
        <p:spPr>
          <a:xfrm>
            <a:off x="916516" y="4497190"/>
            <a:ext cx="3201813"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Columns that have more than 50% of null values are identified</a:t>
            </a:r>
          </a:p>
        </p:txBody>
      </p:sp>
      <p:sp>
        <p:nvSpPr>
          <p:cNvPr id="2" name="Slide Number Placeholder 1">
            <a:extLst>
              <a:ext uri="{FF2B5EF4-FFF2-40B4-BE49-F238E27FC236}">
                <a16:creationId xmlns:a16="http://schemas.microsoft.com/office/drawing/2014/main" id="{4884EF93-7835-45CC-385B-84E1E9945060}"/>
              </a:ext>
            </a:extLst>
          </p:cNvPr>
          <p:cNvSpPr>
            <a:spLocks noGrp="1"/>
          </p:cNvSpPr>
          <p:nvPr>
            <p:ph type="sldNum" sz="quarter" idx="12"/>
          </p:nvPr>
        </p:nvSpPr>
        <p:spPr/>
        <p:txBody>
          <a:bodyPr/>
          <a:lstStyle/>
          <a:p>
            <a:fld id="{27CE633F-9882-4A5C-83A2-1109D0C73261}" type="slidenum">
              <a:rPr lang="en-US" smtClean="0"/>
              <a:t>13</a:t>
            </a:fld>
            <a:endParaRPr lang="en-US"/>
          </a:p>
        </p:txBody>
      </p:sp>
    </p:spTree>
    <p:extLst>
      <p:ext uri="{BB962C8B-B14F-4D97-AF65-F5344CB8AC3E}">
        <p14:creationId xmlns:p14="http://schemas.microsoft.com/office/powerpoint/2010/main" val="300212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1EFCF1-599D-DEAB-FD70-1EA734065A68}"/>
              </a:ext>
            </a:extLst>
          </p:cNvPr>
          <p:cNvPicPr>
            <a:picLocks noChangeAspect="1"/>
          </p:cNvPicPr>
          <p:nvPr/>
        </p:nvPicPr>
        <p:blipFill>
          <a:blip r:embed="rId2"/>
          <a:stretch>
            <a:fillRect/>
          </a:stretch>
        </p:blipFill>
        <p:spPr>
          <a:xfrm>
            <a:off x="835378" y="357486"/>
            <a:ext cx="8997244" cy="590782"/>
          </a:xfrm>
          <a:prstGeom prst="rect">
            <a:avLst/>
          </a:prstGeom>
        </p:spPr>
      </p:pic>
      <p:sp>
        <p:nvSpPr>
          <p:cNvPr id="6" name="TextBox 5">
            <a:extLst>
              <a:ext uri="{FF2B5EF4-FFF2-40B4-BE49-F238E27FC236}">
                <a16:creationId xmlns:a16="http://schemas.microsoft.com/office/drawing/2014/main" id="{02C743CC-2673-033E-C35E-A0E6B1284802}"/>
              </a:ext>
            </a:extLst>
          </p:cNvPr>
          <p:cNvSpPr txBox="1"/>
          <p:nvPr/>
        </p:nvSpPr>
        <p:spPr>
          <a:xfrm>
            <a:off x="1027289" y="1185333"/>
            <a:ext cx="6285375"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Dropping the columns having more than 50% of null values</a:t>
            </a:r>
          </a:p>
        </p:txBody>
      </p:sp>
      <p:pic>
        <p:nvPicPr>
          <p:cNvPr id="8" name="Picture 7" descr="Text&#10;&#10;Description automatically generated">
            <a:extLst>
              <a:ext uri="{FF2B5EF4-FFF2-40B4-BE49-F238E27FC236}">
                <a16:creationId xmlns:a16="http://schemas.microsoft.com/office/drawing/2014/main" id="{2B728AC1-5FCB-FAFE-551F-001103B2133F}"/>
              </a:ext>
            </a:extLst>
          </p:cNvPr>
          <p:cNvPicPr>
            <a:picLocks noChangeAspect="1"/>
          </p:cNvPicPr>
          <p:nvPr/>
        </p:nvPicPr>
        <p:blipFill>
          <a:blip r:embed="rId3"/>
          <a:stretch>
            <a:fillRect/>
          </a:stretch>
        </p:blipFill>
        <p:spPr>
          <a:xfrm>
            <a:off x="774700" y="1791730"/>
            <a:ext cx="10642600" cy="3457603"/>
          </a:xfrm>
          <a:prstGeom prst="rect">
            <a:avLst/>
          </a:prstGeom>
        </p:spPr>
      </p:pic>
      <p:sp>
        <p:nvSpPr>
          <p:cNvPr id="9" name="TextBox 8">
            <a:extLst>
              <a:ext uri="{FF2B5EF4-FFF2-40B4-BE49-F238E27FC236}">
                <a16:creationId xmlns:a16="http://schemas.microsoft.com/office/drawing/2014/main" id="{0D7342EB-8521-AA5F-B91F-61A03E0E449F}"/>
              </a:ext>
            </a:extLst>
          </p:cNvPr>
          <p:cNvSpPr txBox="1"/>
          <p:nvPr/>
        </p:nvSpPr>
        <p:spPr>
          <a:xfrm>
            <a:off x="1027289" y="5452533"/>
            <a:ext cx="10490885"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Replacing the columns containing null values with mode except for Age. Age is replaced with mean.</a:t>
            </a:r>
          </a:p>
        </p:txBody>
      </p:sp>
      <p:sp>
        <p:nvSpPr>
          <p:cNvPr id="2" name="Slide Number Placeholder 1">
            <a:extLst>
              <a:ext uri="{FF2B5EF4-FFF2-40B4-BE49-F238E27FC236}">
                <a16:creationId xmlns:a16="http://schemas.microsoft.com/office/drawing/2014/main" id="{B14DF4CB-F318-04DD-C53D-6ED52BA7D136}"/>
              </a:ext>
            </a:extLst>
          </p:cNvPr>
          <p:cNvSpPr>
            <a:spLocks noGrp="1"/>
          </p:cNvSpPr>
          <p:nvPr>
            <p:ph type="sldNum" sz="quarter" idx="12"/>
          </p:nvPr>
        </p:nvSpPr>
        <p:spPr/>
        <p:txBody>
          <a:bodyPr/>
          <a:lstStyle/>
          <a:p>
            <a:fld id="{27CE633F-9882-4A5C-83A2-1109D0C73261}" type="slidenum">
              <a:rPr lang="en-US" smtClean="0"/>
              <a:t>14</a:t>
            </a:fld>
            <a:endParaRPr lang="en-US"/>
          </a:p>
        </p:txBody>
      </p:sp>
    </p:spTree>
    <p:extLst>
      <p:ext uri="{BB962C8B-B14F-4D97-AF65-F5344CB8AC3E}">
        <p14:creationId xmlns:p14="http://schemas.microsoft.com/office/powerpoint/2010/main" val="94014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3ED5E-2B5B-0B3B-8CB8-A56E1E9EB2F9}"/>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400" b="1" i="0" kern="1200" cap="all" baseline="0" dirty="0">
                <a:solidFill>
                  <a:schemeClr val="bg1"/>
                </a:solidFill>
                <a:latin typeface="Times New Roman" panose="02020603050405020304" pitchFamily="18" charset="0"/>
                <a:cs typeface="Times New Roman" panose="02020603050405020304" pitchFamily="18" charset="0"/>
              </a:rPr>
              <a:t>DATA VISUALIZATION</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38BF06E-CDD8-CE53-70EF-80D3C585BAFC}"/>
              </a:ext>
            </a:extLst>
          </p:cNvPr>
          <p:cNvSpPr>
            <a:spLocks noGrp="1"/>
          </p:cNvSpPr>
          <p:nvPr>
            <p:ph type="sldNum" sz="quarter" idx="12"/>
          </p:nvPr>
        </p:nvSpPr>
        <p:spPr/>
        <p:txBody>
          <a:bodyPr/>
          <a:lstStyle/>
          <a:p>
            <a:fld id="{27CE633F-9882-4A5C-83A2-1109D0C73261}" type="slidenum">
              <a:rPr lang="en-US" smtClean="0"/>
              <a:t>15</a:t>
            </a:fld>
            <a:endParaRPr lang="en-US"/>
          </a:p>
        </p:txBody>
      </p:sp>
    </p:spTree>
    <p:extLst>
      <p:ext uri="{BB962C8B-B14F-4D97-AF65-F5344CB8AC3E}">
        <p14:creationId xmlns:p14="http://schemas.microsoft.com/office/powerpoint/2010/main" val="4186740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483F51-6033-D67F-401F-507FA61832FE}"/>
              </a:ext>
            </a:extLst>
          </p:cNvPr>
          <p:cNvSpPr txBox="1"/>
          <p:nvPr/>
        </p:nvSpPr>
        <p:spPr>
          <a:xfrm>
            <a:off x="8019765" y="2644170"/>
            <a:ext cx="3789058"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Similarly, we have done the label encoding for all the comparing columns and visualized them.</a:t>
            </a:r>
          </a:p>
        </p:txBody>
      </p:sp>
      <p:pic>
        <p:nvPicPr>
          <p:cNvPr id="10" name="Picture 9" descr="Chart, bar chart&#10;&#10;Description automatically generated">
            <a:extLst>
              <a:ext uri="{FF2B5EF4-FFF2-40B4-BE49-F238E27FC236}">
                <a16:creationId xmlns:a16="http://schemas.microsoft.com/office/drawing/2014/main" id="{3031AF36-7399-BDD5-9D73-D6B98B7CE70C}"/>
              </a:ext>
            </a:extLst>
          </p:cNvPr>
          <p:cNvPicPr>
            <a:picLocks noChangeAspect="1"/>
          </p:cNvPicPr>
          <p:nvPr/>
        </p:nvPicPr>
        <p:blipFill>
          <a:blip r:embed="rId2"/>
          <a:stretch>
            <a:fillRect/>
          </a:stretch>
        </p:blipFill>
        <p:spPr>
          <a:xfrm>
            <a:off x="795020" y="298450"/>
            <a:ext cx="6350000" cy="6261100"/>
          </a:xfrm>
          <a:prstGeom prst="rect">
            <a:avLst/>
          </a:prstGeom>
        </p:spPr>
      </p:pic>
      <p:sp>
        <p:nvSpPr>
          <p:cNvPr id="2" name="Slide Number Placeholder 1">
            <a:extLst>
              <a:ext uri="{FF2B5EF4-FFF2-40B4-BE49-F238E27FC236}">
                <a16:creationId xmlns:a16="http://schemas.microsoft.com/office/drawing/2014/main" id="{C8978422-23EC-56D7-CD58-273648584F50}"/>
              </a:ext>
            </a:extLst>
          </p:cNvPr>
          <p:cNvSpPr>
            <a:spLocks noGrp="1"/>
          </p:cNvSpPr>
          <p:nvPr>
            <p:ph type="sldNum" sz="quarter" idx="12"/>
          </p:nvPr>
        </p:nvSpPr>
        <p:spPr/>
        <p:txBody>
          <a:bodyPr/>
          <a:lstStyle/>
          <a:p>
            <a:fld id="{27CE633F-9882-4A5C-83A2-1109D0C73261}" type="slidenum">
              <a:rPr lang="en-US" smtClean="0"/>
              <a:t>16</a:t>
            </a:fld>
            <a:endParaRPr lang="en-US"/>
          </a:p>
        </p:txBody>
      </p:sp>
    </p:spTree>
    <p:extLst>
      <p:ext uri="{BB962C8B-B14F-4D97-AF65-F5344CB8AC3E}">
        <p14:creationId xmlns:p14="http://schemas.microsoft.com/office/powerpoint/2010/main" val="3345765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text&#10;&#10;Description automatically generated">
            <a:extLst>
              <a:ext uri="{FF2B5EF4-FFF2-40B4-BE49-F238E27FC236}">
                <a16:creationId xmlns:a16="http://schemas.microsoft.com/office/drawing/2014/main" id="{045FF00F-41E3-1E4A-8C2C-9B39FD2A11FB}"/>
              </a:ext>
            </a:extLst>
          </p:cNvPr>
          <p:cNvPicPr>
            <a:picLocks noChangeAspect="1"/>
          </p:cNvPicPr>
          <p:nvPr/>
        </p:nvPicPr>
        <p:blipFill>
          <a:blip r:embed="rId2"/>
          <a:stretch>
            <a:fillRect/>
          </a:stretch>
        </p:blipFill>
        <p:spPr>
          <a:xfrm>
            <a:off x="200981" y="86542"/>
            <a:ext cx="3521234" cy="3295325"/>
          </a:xfrm>
          <a:prstGeom prst="rect">
            <a:avLst/>
          </a:prstGeom>
        </p:spPr>
      </p:pic>
      <p:sp>
        <p:nvSpPr>
          <p:cNvPr id="20" name="Rectangle 19">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bar chart&#10;&#10;Description automatically generated">
            <a:extLst>
              <a:ext uri="{FF2B5EF4-FFF2-40B4-BE49-F238E27FC236}">
                <a16:creationId xmlns:a16="http://schemas.microsoft.com/office/drawing/2014/main" id="{2914E848-8A90-6A0D-5CD0-ADB63FA4EBDF}"/>
              </a:ext>
            </a:extLst>
          </p:cNvPr>
          <p:cNvPicPr>
            <a:picLocks noChangeAspect="1"/>
          </p:cNvPicPr>
          <p:nvPr/>
        </p:nvPicPr>
        <p:blipFill>
          <a:blip r:embed="rId3"/>
          <a:stretch>
            <a:fillRect/>
          </a:stretch>
        </p:blipFill>
        <p:spPr>
          <a:xfrm>
            <a:off x="4274424" y="102802"/>
            <a:ext cx="3522360" cy="3262040"/>
          </a:xfrm>
          <a:prstGeom prst="rect">
            <a:avLst/>
          </a:prstGeom>
        </p:spPr>
      </p:pic>
      <p:sp>
        <p:nvSpPr>
          <p:cNvPr id="34" name="Rectangle 21">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bar chart&#10;&#10;Description automatically generated">
            <a:extLst>
              <a:ext uri="{FF2B5EF4-FFF2-40B4-BE49-F238E27FC236}">
                <a16:creationId xmlns:a16="http://schemas.microsoft.com/office/drawing/2014/main" id="{0F031B73-9887-457E-90FB-19BD4C5E594B}"/>
              </a:ext>
            </a:extLst>
          </p:cNvPr>
          <p:cNvPicPr>
            <a:picLocks noChangeAspect="1"/>
          </p:cNvPicPr>
          <p:nvPr/>
        </p:nvPicPr>
        <p:blipFill>
          <a:blip r:embed="rId4"/>
          <a:stretch>
            <a:fillRect/>
          </a:stretch>
        </p:blipFill>
        <p:spPr>
          <a:xfrm>
            <a:off x="8371248" y="70948"/>
            <a:ext cx="3522360" cy="3330715"/>
          </a:xfrm>
          <a:prstGeom prst="rect">
            <a:avLst/>
          </a:prstGeom>
        </p:spPr>
      </p:pic>
      <p:sp>
        <p:nvSpPr>
          <p:cNvPr id="35" name="Rectangle 23">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95E530BA-9A9C-5126-B140-CA537A17A0D9}"/>
              </a:ext>
            </a:extLst>
          </p:cNvPr>
          <p:cNvPicPr>
            <a:picLocks noChangeAspect="1"/>
          </p:cNvPicPr>
          <p:nvPr/>
        </p:nvPicPr>
        <p:blipFill>
          <a:blip r:embed="rId5"/>
          <a:stretch>
            <a:fillRect/>
          </a:stretch>
        </p:blipFill>
        <p:spPr>
          <a:xfrm>
            <a:off x="243274" y="3538730"/>
            <a:ext cx="3522360" cy="3319270"/>
          </a:xfrm>
          <a:prstGeom prst="rect">
            <a:avLst/>
          </a:prstGeom>
        </p:spPr>
      </p:pic>
      <p:pic>
        <p:nvPicPr>
          <p:cNvPr id="15" name="Picture 14" descr="Chart, bar chart&#10;&#10;Description automatically generated">
            <a:extLst>
              <a:ext uri="{FF2B5EF4-FFF2-40B4-BE49-F238E27FC236}">
                <a16:creationId xmlns:a16="http://schemas.microsoft.com/office/drawing/2014/main" id="{2B171D66-78E5-AC69-D3DD-FA8744650478}"/>
              </a:ext>
            </a:extLst>
          </p:cNvPr>
          <p:cNvPicPr>
            <a:picLocks noChangeAspect="1"/>
          </p:cNvPicPr>
          <p:nvPr/>
        </p:nvPicPr>
        <p:blipFill>
          <a:blip r:embed="rId6"/>
          <a:stretch>
            <a:fillRect/>
          </a:stretch>
        </p:blipFill>
        <p:spPr>
          <a:xfrm>
            <a:off x="4307303" y="3538730"/>
            <a:ext cx="3522360" cy="3319270"/>
          </a:xfrm>
          <a:prstGeom prst="rect">
            <a:avLst/>
          </a:prstGeom>
        </p:spPr>
      </p:pic>
      <p:pic>
        <p:nvPicPr>
          <p:cNvPr id="5" name="Picture 4" descr="Chart, bar chart, waterfall chart&#10;&#10;Description automatically generated">
            <a:extLst>
              <a:ext uri="{FF2B5EF4-FFF2-40B4-BE49-F238E27FC236}">
                <a16:creationId xmlns:a16="http://schemas.microsoft.com/office/drawing/2014/main" id="{40104786-8DFB-EF1D-C0B2-F62C1073D182}"/>
              </a:ext>
            </a:extLst>
          </p:cNvPr>
          <p:cNvPicPr>
            <a:picLocks noChangeAspect="1"/>
          </p:cNvPicPr>
          <p:nvPr/>
        </p:nvPicPr>
        <p:blipFill>
          <a:blip r:embed="rId7"/>
          <a:stretch>
            <a:fillRect/>
          </a:stretch>
        </p:blipFill>
        <p:spPr>
          <a:xfrm>
            <a:off x="8371332" y="3544320"/>
            <a:ext cx="3522360" cy="3307825"/>
          </a:xfrm>
          <a:prstGeom prst="rect">
            <a:avLst/>
          </a:prstGeom>
        </p:spPr>
      </p:pic>
      <p:sp>
        <p:nvSpPr>
          <p:cNvPr id="2" name="Slide Number Placeholder 1">
            <a:extLst>
              <a:ext uri="{FF2B5EF4-FFF2-40B4-BE49-F238E27FC236}">
                <a16:creationId xmlns:a16="http://schemas.microsoft.com/office/drawing/2014/main" id="{0875E6DD-EAB6-DC6C-B373-DBFF8B3F80B4}"/>
              </a:ext>
            </a:extLst>
          </p:cNvPr>
          <p:cNvSpPr>
            <a:spLocks noGrp="1"/>
          </p:cNvSpPr>
          <p:nvPr>
            <p:ph type="sldNum" sz="quarter" idx="12"/>
          </p:nvPr>
        </p:nvSpPr>
        <p:spPr/>
        <p:txBody>
          <a:bodyPr/>
          <a:lstStyle/>
          <a:p>
            <a:fld id="{27CE633F-9882-4A5C-83A2-1109D0C73261}" type="slidenum">
              <a:rPr lang="en-US" smtClean="0"/>
              <a:t>17</a:t>
            </a:fld>
            <a:endParaRPr lang="en-US"/>
          </a:p>
        </p:txBody>
      </p:sp>
    </p:spTree>
    <p:extLst>
      <p:ext uri="{BB962C8B-B14F-4D97-AF65-F5344CB8AC3E}">
        <p14:creationId xmlns:p14="http://schemas.microsoft.com/office/powerpoint/2010/main" val="3923286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3B6D8455-12C2-7E55-3DAD-7D5F5BB1E2E0}"/>
              </a:ext>
            </a:extLst>
          </p:cNvPr>
          <p:cNvPicPr>
            <a:picLocks noChangeAspect="1"/>
          </p:cNvPicPr>
          <p:nvPr/>
        </p:nvPicPr>
        <p:blipFill>
          <a:blip r:embed="rId2"/>
          <a:stretch>
            <a:fillRect/>
          </a:stretch>
        </p:blipFill>
        <p:spPr>
          <a:xfrm>
            <a:off x="816576" y="0"/>
            <a:ext cx="7518467" cy="6858000"/>
          </a:xfrm>
          <a:prstGeom prst="rect">
            <a:avLst/>
          </a:prstGeom>
        </p:spPr>
      </p:pic>
      <p:sp>
        <p:nvSpPr>
          <p:cNvPr id="6" name="TextBox 5">
            <a:extLst>
              <a:ext uri="{FF2B5EF4-FFF2-40B4-BE49-F238E27FC236}">
                <a16:creationId xmlns:a16="http://schemas.microsoft.com/office/drawing/2014/main" id="{55C710B4-C3BF-E6F3-0EAF-C63BAB49C8EF}"/>
              </a:ext>
            </a:extLst>
          </p:cNvPr>
          <p:cNvSpPr txBox="1"/>
          <p:nvPr/>
        </p:nvSpPr>
        <p:spPr>
          <a:xfrm>
            <a:off x="8639070" y="882413"/>
            <a:ext cx="324890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CORRELATION HEATMAP</a:t>
            </a:r>
          </a:p>
        </p:txBody>
      </p:sp>
      <p:pic>
        <p:nvPicPr>
          <p:cNvPr id="8" name="Picture 7" descr="Table&#10;&#10;Description automatically generated">
            <a:extLst>
              <a:ext uri="{FF2B5EF4-FFF2-40B4-BE49-F238E27FC236}">
                <a16:creationId xmlns:a16="http://schemas.microsoft.com/office/drawing/2014/main" id="{D420F30E-7BFC-D2FF-A9D1-ABA78156534F}"/>
              </a:ext>
            </a:extLst>
          </p:cNvPr>
          <p:cNvPicPr>
            <a:picLocks noChangeAspect="1"/>
          </p:cNvPicPr>
          <p:nvPr/>
        </p:nvPicPr>
        <p:blipFill>
          <a:blip r:embed="rId3"/>
          <a:stretch>
            <a:fillRect/>
          </a:stretch>
        </p:blipFill>
        <p:spPr>
          <a:xfrm>
            <a:off x="7877128" y="2491328"/>
            <a:ext cx="4314872" cy="3084149"/>
          </a:xfrm>
          <a:prstGeom prst="rect">
            <a:avLst/>
          </a:prstGeom>
        </p:spPr>
      </p:pic>
      <p:sp>
        <p:nvSpPr>
          <p:cNvPr id="2" name="Slide Number Placeholder 1">
            <a:extLst>
              <a:ext uri="{FF2B5EF4-FFF2-40B4-BE49-F238E27FC236}">
                <a16:creationId xmlns:a16="http://schemas.microsoft.com/office/drawing/2014/main" id="{0D064F0C-079C-3AB1-FB0B-B49880843259}"/>
              </a:ext>
            </a:extLst>
          </p:cNvPr>
          <p:cNvSpPr>
            <a:spLocks noGrp="1"/>
          </p:cNvSpPr>
          <p:nvPr>
            <p:ph type="sldNum" sz="quarter" idx="12"/>
          </p:nvPr>
        </p:nvSpPr>
        <p:spPr/>
        <p:txBody>
          <a:bodyPr/>
          <a:lstStyle/>
          <a:p>
            <a:fld id="{27CE633F-9882-4A5C-83A2-1109D0C73261}" type="slidenum">
              <a:rPr lang="en-US" smtClean="0"/>
              <a:t>18</a:t>
            </a:fld>
            <a:endParaRPr lang="en-US"/>
          </a:p>
        </p:txBody>
      </p:sp>
    </p:spTree>
    <p:extLst>
      <p:ext uri="{BB962C8B-B14F-4D97-AF65-F5344CB8AC3E}">
        <p14:creationId xmlns:p14="http://schemas.microsoft.com/office/powerpoint/2010/main" val="49663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6E316-6908-E6DC-63F0-F1A8DD5C4F16}"/>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400" kern="1200" cap="all" baseline="0" dirty="0" err="1">
                <a:solidFill>
                  <a:schemeClr val="bg1"/>
                </a:solidFill>
                <a:latin typeface="Times New Roman" panose="02020603050405020304" pitchFamily="18" charset="0"/>
                <a:cs typeface="Times New Roman" panose="02020603050405020304" pitchFamily="18" charset="0"/>
              </a:rPr>
              <a:t>hYPOTHESIS</a:t>
            </a:r>
            <a:r>
              <a:rPr lang="en-US" sz="5400" kern="1200" cap="all" baseline="0" dirty="0">
                <a:solidFill>
                  <a:schemeClr val="bg1"/>
                </a:solidFill>
                <a:latin typeface="Times New Roman" panose="02020603050405020304" pitchFamily="18" charset="0"/>
                <a:cs typeface="Times New Roman" panose="02020603050405020304" pitchFamily="18" charset="0"/>
              </a:rPr>
              <a:t> TESTING-STATISTICAL TESTS</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4EE63DB-FA83-9994-86F8-76CDD44200DF}"/>
              </a:ext>
            </a:extLst>
          </p:cNvPr>
          <p:cNvSpPr>
            <a:spLocks noGrp="1"/>
          </p:cNvSpPr>
          <p:nvPr>
            <p:ph type="sldNum" sz="quarter" idx="12"/>
          </p:nvPr>
        </p:nvSpPr>
        <p:spPr/>
        <p:txBody>
          <a:bodyPr/>
          <a:lstStyle/>
          <a:p>
            <a:fld id="{27CE633F-9882-4A5C-83A2-1109D0C73261}" type="slidenum">
              <a:rPr lang="en-US" smtClean="0"/>
              <a:t>19</a:t>
            </a:fld>
            <a:endParaRPr lang="en-US"/>
          </a:p>
        </p:txBody>
      </p:sp>
    </p:spTree>
    <p:extLst>
      <p:ext uri="{BB962C8B-B14F-4D97-AF65-F5344CB8AC3E}">
        <p14:creationId xmlns:p14="http://schemas.microsoft.com/office/powerpoint/2010/main" val="96191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56EC15-1534-4406-A2DE-AAA80EA6A296}"/>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400" b="1" kern="1200" cap="all" baseline="0" dirty="0">
                <a:solidFill>
                  <a:schemeClr val="bg1"/>
                </a:solidFill>
                <a:latin typeface="Times New Roman" panose="02020603050405020304" pitchFamily="18" charset="0"/>
                <a:cs typeface="Times New Roman" panose="02020603050405020304" pitchFamily="18" charset="0"/>
              </a:rPr>
              <a:t>Introduction</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0B26318-92DE-3AB8-BB89-16C989BE8C4F}"/>
              </a:ext>
            </a:extLst>
          </p:cNvPr>
          <p:cNvSpPr>
            <a:spLocks noGrp="1"/>
          </p:cNvSpPr>
          <p:nvPr>
            <p:ph type="sldNum" sz="quarter" idx="12"/>
          </p:nvPr>
        </p:nvSpPr>
        <p:spPr/>
        <p:txBody>
          <a:bodyPr/>
          <a:lstStyle/>
          <a:p>
            <a:fld id="{27CE633F-9882-4A5C-83A2-1109D0C73261}" type="slidenum">
              <a:rPr lang="en-US" smtClean="0"/>
              <a:t>2</a:t>
            </a:fld>
            <a:endParaRPr lang="en-US"/>
          </a:p>
        </p:txBody>
      </p:sp>
    </p:spTree>
    <p:extLst>
      <p:ext uri="{BB962C8B-B14F-4D97-AF65-F5344CB8AC3E}">
        <p14:creationId xmlns:p14="http://schemas.microsoft.com/office/powerpoint/2010/main" val="83549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24C124-1AF3-C684-43C2-C153F2AED165}"/>
              </a:ext>
            </a:extLst>
          </p:cNvPr>
          <p:cNvSpPr txBox="1"/>
          <p:nvPr/>
        </p:nvSpPr>
        <p:spPr>
          <a:xfrm>
            <a:off x="7701896" y="2523087"/>
            <a:ext cx="4560607" cy="1015663"/>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In all the three statistical tests performed,</a:t>
            </a:r>
          </a:p>
          <a:p>
            <a:r>
              <a:rPr lang="en-US" sz="2000" dirty="0">
                <a:latin typeface="Times New Roman" panose="02020603050405020304" pitchFamily="18" charset="0"/>
                <a:cs typeface="Times New Roman" panose="02020603050405020304" pitchFamily="18" charset="0"/>
              </a:rPr>
              <a:t>the ‘p’-value is less than 0.05. So, we </a:t>
            </a:r>
          </a:p>
          <a:p>
            <a:r>
              <a:rPr lang="en-US" sz="2000" dirty="0">
                <a:latin typeface="Times New Roman" panose="02020603050405020304" pitchFamily="18" charset="0"/>
                <a:cs typeface="Times New Roman" panose="02020603050405020304" pitchFamily="18" charset="0"/>
              </a:rPr>
              <a:t>reject the null hypothesis.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5CE23862-5E54-5816-5298-81D40A60F03F}"/>
              </a:ext>
            </a:extLst>
          </p:cNvPr>
          <p:cNvPicPr>
            <a:picLocks noGrp="1" noChangeAspect="1"/>
          </p:cNvPicPr>
          <p:nvPr>
            <p:ph idx="1"/>
          </p:nvPr>
        </p:nvPicPr>
        <p:blipFill>
          <a:blip r:embed="rId2"/>
          <a:stretch>
            <a:fillRect/>
          </a:stretch>
        </p:blipFill>
        <p:spPr>
          <a:xfrm>
            <a:off x="1517912" y="546538"/>
            <a:ext cx="5933921" cy="5749159"/>
          </a:xfrm>
        </p:spPr>
      </p:pic>
      <p:sp>
        <p:nvSpPr>
          <p:cNvPr id="8" name="Slide Number Placeholder 7">
            <a:extLst>
              <a:ext uri="{FF2B5EF4-FFF2-40B4-BE49-F238E27FC236}">
                <a16:creationId xmlns:a16="http://schemas.microsoft.com/office/drawing/2014/main" id="{0E27329C-205A-00C7-C8B2-9F808E3C6D70}"/>
              </a:ext>
            </a:extLst>
          </p:cNvPr>
          <p:cNvSpPr>
            <a:spLocks noGrp="1"/>
          </p:cNvSpPr>
          <p:nvPr>
            <p:ph type="sldNum" sz="quarter" idx="12"/>
          </p:nvPr>
        </p:nvSpPr>
        <p:spPr/>
        <p:txBody>
          <a:bodyPr/>
          <a:lstStyle/>
          <a:p>
            <a:fld id="{27CE633F-9882-4A5C-83A2-1109D0C73261}" type="slidenum">
              <a:rPr lang="en-US" smtClean="0"/>
              <a:t>20</a:t>
            </a:fld>
            <a:endParaRPr lang="en-US"/>
          </a:p>
        </p:txBody>
      </p:sp>
    </p:spTree>
    <p:extLst>
      <p:ext uri="{BB962C8B-B14F-4D97-AF65-F5344CB8AC3E}">
        <p14:creationId xmlns:p14="http://schemas.microsoft.com/office/powerpoint/2010/main" val="319435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BD339-AA1C-D686-BA41-D4C61760BE2E}"/>
              </a:ext>
            </a:extLst>
          </p:cNvPr>
          <p:cNvSpPr>
            <a:spLocks noGrp="1"/>
          </p:cNvSpPr>
          <p:nvPr>
            <p:ph type="title"/>
          </p:nvPr>
        </p:nvSpPr>
        <p:spPr>
          <a:xfrm>
            <a:off x="1507974" y="1496296"/>
            <a:ext cx="9147940" cy="2337238"/>
          </a:xfrm>
        </p:spPr>
        <p:txBody>
          <a:bodyPr vert="horz" lIns="91440" tIns="45720" rIns="91440" bIns="45720" rtlCol="0" anchor="b">
            <a:normAutofit fontScale="90000"/>
          </a:bodyPr>
          <a:lstStyle/>
          <a:p>
            <a:pPr algn="ctr"/>
            <a:r>
              <a:rPr lang="en-US" sz="6000" b="1" kern="1200" cap="all" baseline="0" dirty="0">
                <a:solidFill>
                  <a:schemeClr val="bg1"/>
                </a:solidFill>
                <a:latin typeface="Times New Roman" panose="02020603050405020304" pitchFamily="18" charset="0"/>
                <a:cs typeface="Times New Roman" panose="02020603050405020304" pitchFamily="18" charset="0"/>
              </a:rPr>
              <a:t>PREDICTIVE MODELLING- CLASSIFICATION</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77D7E9-B4BD-C44E-0C5F-EE41F8FAA37C}"/>
              </a:ext>
            </a:extLst>
          </p:cNvPr>
          <p:cNvSpPr>
            <a:spLocks noGrp="1"/>
          </p:cNvSpPr>
          <p:nvPr>
            <p:ph type="sldNum" sz="quarter" idx="12"/>
          </p:nvPr>
        </p:nvSpPr>
        <p:spPr/>
        <p:txBody>
          <a:bodyPr/>
          <a:lstStyle/>
          <a:p>
            <a:fld id="{27CE633F-9882-4A5C-83A2-1109D0C73261}" type="slidenum">
              <a:rPr lang="en-US" smtClean="0"/>
              <a:t>21</a:t>
            </a:fld>
            <a:endParaRPr lang="en-US"/>
          </a:p>
        </p:txBody>
      </p:sp>
    </p:spTree>
    <p:extLst>
      <p:ext uri="{BB962C8B-B14F-4D97-AF65-F5344CB8AC3E}">
        <p14:creationId xmlns:p14="http://schemas.microsoft.com/office/powerpoint/2010/main" val="3589051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6396-E730-6377-CFD8-D4E8BEABE8CA}"/>
              </a:ext>
            </a:extLst>
          </p:cNvPr>
          <p:cNvSpPr>
            <a:spLocks noGrp="1"/>
          </p:cNvSpPr>
          <p:nvPr>
            <p:ph type="title"/>
          </p:nvPr>
        </p:nvSpPr>
        <p:spPr>
          <a:xfrm>
            <a:off x="838200" y="365124"/>
            <a:ext cx="10515600" cy="1226283"/>
          </a:xfrm>
        </p:spPr>
        <p:txBody>
          <a:bodyPr>
            <a:noAutofit/>
          </a:bodyPr>
          <a:lstStyle/>
          <a:p>
            <a:pPr>
              <a:lnSpc>
                <a:spcPct val="150000"/>
              </a:lnSpc>
            </a:pP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GOAL:</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To predict the description of injury based on various factors like age, gender, residence city, residence county, location, and pharmacological class.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8736BD-16AE-E621-BAC1-F62CF78A7ADB}"/>
              </a:ext>
            </a:extLst>
          </p:cNvPr>
          <p:cNvSpPr>
            <a:spLocks noGrp="1"/>
          </p:cNvSpPr>
          <p:nvPr>
            <p:ph idx="1"/>
          </p:nvPr>
        </p:nvSpPr>
        <p:spPr>
          <a:xfrm>
            <a:off x="838200" y="1907176"/>
            <a:ext cx="10515600" cy="4380413"/>
          </a:xfrm>
        </p:spPr>
        <p:txBody>
          <a:bodyPr>
            <a:noAutofit/>
          </a:bodyPr>
          <a:lstStyle/>
          <a:p>
            <a:pPr marL="0" indent="0">
              <a:lnSpc>
                <a:spcPct val="100000"/>
              </a:lnSpc>
              <a:buNone/>
            </a:pPr>
            <a:r>
              <a:rPr lang="en-US" sz="2000" dirty="0">
                <a:latin typeface="Times New Roman" panose="02020603050405020304" pitchFamily="18" charset="0"/>
                <a:cs typeface="Times New Roman" panose="02020603050405020304" pitchFamily="18" charset="0"/>
              </a:rPr>
              <a:t>Dependent variable:</a:t>
            </a:r>
          </a:p>
          <a:p>
            <a:pPr marL="0" indent="0">
              <a:lnSpc>
                <a:spcPct val="10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DescriptionofInjury_others</a:t>
            </a:r>
            <a:endParaRPr lang="en-US" sz="2000" dirty="0">
              <a:latin typeface="Times New Roman" panose="02020603050405020304" pitchFamily="18" charset="0"/>
              <a:cs typeface="Times New Roman" panose="02020603050405020304" pitchFamily="18" charset="0"/>
            </a:endParaRPr>
          </a:p>
          <a:p>
            <a:pPr marL="0" indent="0">
              <a:lnSpc>
                <a:spcPct val="100000"/>
              </a:lnSpc>
              <a:buNone/>
            </a:pPr>
            <a:r>
              <a:rPr lang="en-US" sz="2000" dirty="0">
                <a:latin typeface="Times New Roman" panose="02020603050405020304" pitchFamily="18" charset="0"/>
                <a:cs typeface="Times New Roman" panose="02020603050405020304" pitchFamily="18" charset="0"/>
              </a:rPr>
              <a:t>Independent variables:</a:t>
            </a:r>
          </a:p>
          <a:p>
            <a:pPr marL="0" indent="0">
              <a:lnSpc>
                <a:spcPct val="100000"/>
              </a:lnSpc>
              <a:buNone/>
            </a:pPr>
            <a:r>
              <a:rPr lang="en-US" sz="2000" dirty="0">
                <a:latin typeface="Times New Roman" panose="02020603050405020304" pitchFamily="18" charset="0"/>
                <a:cs typeface="Times New Roman" panose="02020603050405020304" pitchFamily="18" charset="0"/>
              </a:rPr>
              <a:t>	Age, Sex, </a:t>
            </a:r>
            <a:r>
              <a:rPr lang="en-US" sz="2000" dirty="0" err="1">
                <a:latin typeface="Times New Roman" panose="02020603050405020304" pitchFamily="18" charset="0"/>
                <a:cs typeface="Times New Roman" panose="02020603050405020304" pitchFamily="18" charset="0"/>
              </a:rPr>
              <a:t>ResidenceCity_others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ResidenceCounty_others</a:t>
            </a:r>
            <a:r>
              <a:rPr lang="en-US" sz="2000" dirty="0">
                <a:latin typeface="Times New Roman" panose="02020603050405020304" pitchFamily="18" charset="0"/>
                <a:cs typeface="Times New Roman" panose="02020603050405020304" pitchFamily="18" charset="0"/>
              </a:rPr>
              <a:t>, Location, COD, </a:t>
            </a:r>
            <a:r>
              <a:rPr lang="en-US" sz="2000" dirty="0" err="1">
                <a:latin typeface="Times New Roman" panose="02020603050405020304" pitchFamily="18" charset="0"/>
                <a:cs typeface="Times New Roman" panose="02020603050405020304" pitchFamily="18" charset="0"/>
              </a:rPr>
              <a:t>DeathCity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PharmacologicalClass</a:t>
            </a:r>
            <a:endParaRPr lang="en-US" sz="2000" dirty="0">
              <a:latin typeface="Times New Roman" panose="02020603050405020304" pitchFamily="18" charset="0"/>
              <a:cs typeface="Times New Roman" panose="02020603050405020304" pitchFamily="18" charset="0"/>
            </a:endParaRPr>
          </a:p>
          <a:p>
            <a:pPr marL="0" indent="0">
              <a:lnSpc>
                <a:spcPct val="100000"/>
              </a:lnSpc>
              <a:buNone/>
            </a:pPr>
            <a:r>
              <a:rPr lang="en-US" sz="2000" dirty="0">
                <a:latin typeface="Times New Roman" panose="02020603050405020304" pitchFamily="18" charset="0"/>
                <a:cs typeface="Times New Roman" panose="02020603050405020304" pitchFamily="18" charset="0"/>
              </a:rPr>
              <a:t>Models used to perform prediction:</a:t>
            </a:r>
          </a:p>
          <a:p>
            <a:pPr>
              <a:lnSpc>
                <a:spcPct val="100000"/>
              </a:lnSpc>
            </a:pPr>
            <a:r>
              <a:rPr lang="en-US" sz="2000" dirty="0">
                <a:latin typeface="Times New Roman" panose="02020603050405020304" pitchFamily="18" charset="0"/>
                <a:cs typeface="Times New Roman" panose="02020603050405020304" pitchFamily="18" charset="0"/>
              </a:rPr>
              <a:t>Logistic Regression</a:t>
            </a:r>
          </a:p>
          <a:p>
            <a:pPr>
              <a:lnSpc>
                <a:spcPct val="100000"/>
              </a:lnSpc>
            </a:pPr>
            <a:r>
              <a:rPr lang="en-US" sz="2000" dirty="0">
                <a:latin typeface="Times New Roman" panose="02020603050405020304" pitchFamily="18" charset="0"/>
                <a:cs typeface="Times New Roman" panose="02020603050405020304" pitchFamily="18" charset="0"/>
              </a:rPr>
              <a:t>Random Forest Classifier</a:t>
            </a:r>
          </a:p>
          <a:p>
            <a:pPr>
              <a:lnSpc>
                <a:spcPct val="100000"/>
              </a:lnSpc>
            </a:pPr>
            <a:r>
              <a:rPr lang="en-US" sz="2000" dirty="0">
                <a:latin typeface="Times New Roman" panose="02020603050405020304" pitchFamily="18" charset="0"/>
                <a:cs typeface="Times New Roman" panose="02020603050405020304" pitchFamily="18" charset="0"/>
              </a:rPr>
              <a:t>Support Vector Machines</a:t>
            </a:r>
          </a:p>
          <a:p>
            <a:pPr>
              <a:lnSpc>
                <a:spcPct val="100000"/>
              </a:lnSpc>
            </a:pPr>
            <a:r>
              <a:rPr lang="en-US" sz="2000" dirty="0">
                <a:latin typeface="Times New Roman" panose="02020603050405020304" pitchFamily="18" charset="0"/>
                <a:cs typeface="Times New Roman" panose="02020603050405020304" pitchFamily="18" charset="0"/>
              </a:rPr>
              <a:t>Decision Trees</a:t>
            </a:r>
          </a:p>
        </p:txBody>
      </p:sp>
      <p:sp>
        <p:nvSpPr>
          <p:cNvPr id="4" name="Slide Number Placeholder 3">
            <a:extLst>
              <a:ext uri="{FF2B5EF4-FFF2-40B4-BE49-F238E27FC236}">
                <a16:creationId xmlns:a16="http://schemas.microsoft.com/office/drawing/2014/main" id="{95620BA4-0009-6980-7BFA-C8FD063AD192}"/>
              </a:ext>
            </a:extLst>
          </p:cNvPr>
          <p:cNvSpPr>
            <a:spLocks noGrp="1"/>
          </p:cNvSpPr>
          <p:nvPr>
            <p:ph type="sldNum" sz="quarter" idx="12"/>
          </p:nvPr>
        </p:nvSpPr>
        <p:spPr/>
        <p:txBody>
          <a:bodyPr/>
          <a:lstStyle/>
          <a:p>
            <a:fld id="{27CE633F-9882-4A5C-83A2-1109D0C73261}" type="slidenum">
              <a:rPr lang="en-US" smtClean="0"/>
              <a:t>22</a:t>
            </a:fld>
            <a:endParaRPr lang="en-US"/>
          </a:p>
        </p:txBody>
      </p:sp>
    </p:spTree>
    <p:extLst>
      <p:ext uri="{BB962C8B-B14F-4D97-AF65-F5344CB8AC3E}">
        <p14:creationId xmlns:p14="http://schemas.microsoft.com/office/powerpoint/2010/main" val="454669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A556A259-9CF1-3296-E3E2-F547B953DE07}"/>
              </a:ext>
            </a:extLst>
          </p:cNvPr>
          <p:cNvPicPr>
            <a:picLocks noChangeAspect="1"/>
          </p:cNvPicPr>
          <p:nvPr/>
        </p:nvPicPr>
        <p:blipFill>
          <a:blip r:embed="rId2"/>
          <a:stretch>
            <a:fillRect/>
          </a:stretch>
        </p:blipFill>
        <p:spPr>
          <a:xfrm>
            <a:off x="1117782" y="367990"/>
            <a:ext cx="9956435" cy="6490010"/>
          </a:xfrm>
          <a:prstGeom prst="rect">
            <a:avLst/>
          </a:prstGeom>
        </p:spPr>
      </p:pic>
      <p:sp>
        <p:nvSpPr>
          <p:cNvPr id="2" name="Slide Number Placeholder 1">
            <a:extLst>
              <a:ext uri="{FF2B5EF4-FFF2-40B4-BE49-F238E27FC236}">
                <a16:creationId xmlns:a16="http://schemas.microsoft.com/office/drawing/2014/main" id="{E2141559-3A86-DD98-9985-5F5FC98C7341}"/>
              </a:ext>
            </a:extLst>
          </p:cNvPr>
          <p:cNvSpPr>
            <a:spLocks noGrp="1"/>
          </p:cNvSpPr>
          <p:nvPr>
            <p:ph type="sldNum" sz="quarter" idx="12"/>
          </p:nvPr>
        </p:nvSpPr>
        <p:spPr/>
        <p:txBody>
          <a:bodyPr/>
          <a:lstStyle/>
          <a:p>
            <a:fld id="{27CE633F-9882-4A5C-83A2-1109D0C73261}" type="slidenum">
              <a:rPr lang="en-US" smtClean="0"/>
              <a:t>23</a:t>
            </a:fld>
            <a:endParaRPr lang="en-US"/>
          </a:p>
        </p:txBody>
      </p:sp>
    </p:spTree>
    <p:extLst>
      <p:ext uri="{BB962C8B-B14F-4D97-AF65-F5344CB8AC3E}">
        <p14:creationId xmlns:p14="http://schemas.microsoft.com/office/powerpoint/2010/main" val="3980038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96DA-8E40-2F9F-5489-F44A96EFEE4D}"/>
              </a:ext>
            </a:extLst>
          </p:cNvPr>
          <p:cNvSpPr>
            <a:spLocks noGrp="1"/>
          </p:cNvSpPr>
          <p:nvPr>
            <p:ph type="title"/>
          </p:nvPr>
        </p:nvSpPr>
        <p:spPr>
          <a:xfrm>
            <a:off x="838200" y="365125"/>
            <a:ext cx="10515600" cy="584109"/>
          </a:xfrm>
        </p:spPr>
        <p:txBody>
          <a:bodyPr>
            <a:normAutofit/>
          </a:bodyPr>
          <a:lstStyle/>
          <a:p>
            <a:r>
              <a:rPr lang="en-US" sz="2000" dirty="0">
                <a:latin typeface="Times New Roman" panose="02020603050405020304" pitchFamily="18" charset="0"/>
                <a:cs typeface="Times New Roman" panose="02020603050405020304" pitchFamily="18" charset="0"/>
              </a:rPr>
              <a:t>CLASSIFICATION REPORT OF ALL THE MODELS</a:t>
            </a:r>
          </a:p>
        </p:txBody>
      </p:sp>
      <p:pic>
        <p:nvPicPr>
          <p:cNvPr id="6" name="Content Placeholder 5" descr="Table&#10;&#10;Description automatically generated">
            <a:extLst>
              <a:ext uri="{FF2B5EF4-FFF2-40B4-BE49-F238E27FC236}">
                <a16:creationId xmlns:a16="http://schemas.microsoft.com/office/drawing/2014/main" id="{D08EC548-B445-7636-9CF6-98EDCA8CFDD7}"/>
              </a:ext>
            </a:extLst>
          </p:cNvPr>
          <p:cNvPicPr>
            <a:picLocks noGrp="1" noChangeAspect="1"/>
          </p:cNvPicPr>
          <p:nvPr>
            <p:ph idx="1"/>
          </p:nvPr>
        </p:nvPicPr>
        <p:blipFill>
          <a:blip r:embed="rId2"/>
          <a:stretch>
            <a:fillRect/>
          </a:stretch>
        </p:blipFill>
        <p:spPr>
          <a:xfrm>
            <a:off x="3150911" y="949234"/>
            <a:ext cx="5430644" cy="5617195"/>
          </a:xfrm>
        </p:spPr>
      </p:pic>
      <p:sp>
        <p:nvSpPr>
          <p:cNvPr id="3" name="Slide Number Placeholder 2">
            <a:extLst>
              <a:ext uri="{FF2B5EF4-FFF2-40B4-BE49-F238E27FC236}">
                <a16:creationId xmlns:a16="http://schemas.microsoft.com/office/drawing/2014/main" id="{87966AAF-0866-19FA-9D45-152C77AF7373}"/>
              </a:ext>
            </a:extLst>
          </p:cNvPr>
          <p:cNvSpPr>
            <a:spLocks noGrp="1"/>
          </p:cNvSpPr>
          <p:nvPr>
            <p:ph type="sldNum" sz="quarter" idx="12"/>
          </p:nvPr>
        </p:nvSpPr>
        <p:spPr/>
        <p:txBody>
          <a:bodyPr/>
          <a:lstStyle/>
          <a:p>
            <a:fld id="{27CE633F-9882-4A5C-83A2-1109D0C73261}" type="slidenum">
              <a:rPr lang="en-US" smtClean="0"/>
              <a:t>24</a:t>
            </a:fld>
            <a:endParaRPr lang="en-US"/>
          </a:p>
        </p:txBody>
      </p:sp>
    </p:spTree>
    <p:extLst>
      <p:ext uri="{BB962C8B-B14F-4D97-AF65-F5344CB8AC3E}">
        <p14:creationId xmlns:p14="http://schemas.microsoft.com/office/powerpoint/2010/main" val="382607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428E34-7343-A124-FB5B-C9221E6FA80D}"/>
              </a:ext>
            </a:extLst>
          </p:cNvPr>
          <p:cNvSpPr>
            <a:spLocks noGrp="1"/>
          </p:cNvSpPr>
          <p:nvPr>
            <p:ph type="title"/>
          </p:nvPr>
        </p:nvSpPr>
        <p:spPr>
          <a:xfrm>
            <a:off x="7698392" y="576453"/>
            <a:ext cx="3526972" cy="698577"/>
          </a:xfrm>
        </p:spPr>
        <p:txBody>
          <a:bodyPr anchor="b">
            <a:normAutofit/>
          </a:bodyPr>
          <a:lstStyle/>
          <a:p>
            <a:r>
              <a:rPr lang="en-US" sz="2000" dirty="0">
                <a:latin typeface="Times New Roman" panose="02020603050405020304" pitchFamily="18" charset="0"/>
                <a:cs typeface="Times New Roman" panose="02020603050405020304" pitchFamily="18" charset="0"/>
              </a:rPr>
              <a:t>CONFUSION MATRIX PLOT OF ALL MODELS</a:t>
            </a:r>
          </a:p>
        </p:txBody>
      </p:sp>
      <p:pic>
        <p:nvPicPr>
          <p:cNvPr id="11" name="Picture 10">
            <a:extLst>
              <a:ext uri="{FF2B5EF4-FFF2-40B4-BE49-F238E27FC236}">
                <a16:creationId xmlns:a16="http://schemas.microsoft.com/office/drawing/2014/main" id="{A003FD32-27DE-0CD8-605F-E678A867796B}"/>
              </a:ext>
            </a:extLst>
          </p:cNvPr>
          <p:cNvPicPr>
            <a:picLocks noChangeAspect="1"/>
          </p:cNvPicPr>
          <p:nvPr/>
        </p:nvPicPr>
        <p:blipFill>
          <a:blip r:embed="rId2"/>
          <a:stretch>
            <a:fillRect/>
          </a:stretch>
        </p:blipFill>
        <p:spPr>
          <a:xfrm>
            <a:off x="952162" y="921370"/>
            <a:ext cx="2560707" cy="2637640"/>
          </a:xfrm>
          <a:prstGeom prst="rect">
            <a:avLst/>
          </a:prstGeom>
        </p:spPr>
      </p:pic>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82" y="422053"/>
            <a:ext cx="171514" cy="171514"/>
          </a:xfrm>
          <a:custGeom>
            <a:avLst/>
            <a:gdLst>
              <a:gd name="connsiteX0" fmla="*/ 159873 w 171514"/>
              <a:gd name="connsiteY0" fmla="*/ 74116 h 171514"/>
              <a:gd name="connsiteX1" fmla="*/ 97398 w 171514"/>
              <a:gd name="connsiteY1" fmla="*/ 74116 h 171514"/>
              <a:gd name="connsiteX2" fmla="*/ 97398 w 171514"/>
              <a:gd name="connsiteY2" fmla="*/ 11641 h 171514"/>
              <a:gd name="connsiteX3" fmla="*/ 85757 w 171514"/>
              <a:gd name="connsiteY3" fmla="*/ 0 h 171514"/>
              <a:gd name="connsiteX4" fmla="*/ 74116 w 171514"/>
              <a:gd name="connsiteY4" fmla="*/ 11641 h 171514"/>
              <a:gd name="connsiteX5" fmla="*/ 74116 w 171514"/>
              <a:gd name="connsiteY5" fmla="*/ 74116 h 171514"/>
              <a:gd name="connsiteX6" fmla="*/ 11641 w 171514"/>
              <a:gd name="connsiteY6" fmla="*/ 74116 h 171514"/>
              <a:gd name="connsiteX7" fmla="*/ 0 w 171514"/>
              <a:gd name="connsiteY7" fmla="*/ 85757 h 171514"/>
              <a:gd name="connsiteX8" fmla="*/ 11641 w 171514"/>
              <a:gd name="connsiteY8" fmla="*/ 97398 h 171514"/>
              <a:gd name="connsiteX9" fmla="*/ 74116 w 171514"/>
              <a:gd name="connsiteY9" fmla="*/ 97398 h 171514"/>
              <a:gd name="connsiteX10" fmla="*/ 74116 w 171514"/>
              <a:gd name="connsiteY10" fmla="*/ 159873 h 171514"/>
              <a:gd name="connsiteX11" fmla="*/ 85757 w 171514"/>
              <a:gd name="connsiteY11" fmla="*/ 171514 h 171514"/>
              <a:gd name="connsiteX12" fmla="*/ 97398 w 171514"/>
              <a:gd name="connsiteY12" fmla="*/ 159873 h 171514"/>
              <a:gd name="connsiteX13" fmla="*/ 97398 w 171514"/>
              <a:gd name="connsiteY13" fmla="*/ 97398 h 171514"/>
              <a:gd name="connsiteX14" fmla="*/ 159873 w 171514"/>
              <a:gd name="connsiteY14" fmla="*/ 97398 h 171514"/>
              <a:gd name="connsiteX15" fmla="*/ 171514 w 171514"/>
              <a:gd name="connsiteY15" fmla="*/ 85757 h 171514"/>
              <a:gd name="connsiteX16" fmla="*/ 159873 w 171514"/>
              <a:gd name="connsiteY16" fmla="*/ 74116 h 17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4" h="171514">
                <a:moveTo>
                  <a:pt x="159873" y="74116"/>
                </a:moveTo>
                <a:lnTo>
                  <a:pt x="97398" y="74116"/>
                </a:lnTo>
                <a:lnTo>
                  <a:pt x="97398" y="11641"/>
                </a:lnTo>
                <a:cubicBezTo>
                  <a:pt x="97398" y="5212"/>
                  <a:pt x="92186" y="0"/>
                  <a:pt x="85757" y="0"/>
                </a:cubicBezTo>
                <a:cubicBezTo>
                  <a:pt x="79328" y="0"/>
                  <a:pt x="74116" y="5212"/>
                  <a:pt x="74116" y="11641"/>
                </a:cubicBezTo>
                <a:lnTo>
                  <a:pt x="74116" y="74116"/>
                </a:lnTo>
                <a:lnTo>
                  <a:pt x="11641" y="74116"/>
                </a:lnTo>
                <a:cubicBezTo>
                  <a:pt x="5212" y="74116"/>
                  <a:pt x="0" y="79328"/>
                  <a:pt x="0" y="85757"/>
                </a:cubicBezTo>
                <a:cubicBezTo>
                  <a:pt x="0" y="92186"/>
                  <a:pt x="5212" y="97398"/>
                  <a:pt x="11641" y="97398"/>
                </a:cubicBezTo>
                <a:lnTo>
                  <a:pt x="74116" y="97398"/>
                </a:lnTo>
                <a:lnTo>
                  <a:pt x="74116" y="159873"/>
                </a:lnTo>
                <a:cubicBezTo>
                  <a:pt x="74116" y="166302"/>
                  <a:pt x="79328" y="171514"/>
                  <a:pt x="85757" y="171514"/>
                </a:cubicBezTo>
                <a:cubicBezTo>
                  <a:pt x="92186" y="171514"/>
                  <a:pt x="97398" y="166302"/>
                  <a:pt x="97398" y="159873"/>
                </a:cubicBezTo>
                <a:lnTo>
                  <a:pt x="97398" y="97398"/>
                </a:lnTo>
                <a:lnTo>
                  <a:pt x="159873" y="97398"/>
                </a:lnTo>
                <a:cubicBezTo>
                  <a:pt x="166302" y="97398"/>
                  <a:pt x="171514" y="92186"/>
                  <a:pt x="171514" y="85757"/>
                </a:cubicBezTo>
                <a:cubicBezTo>
                  <a:pt x="171514" y="79328"/>
                  <a:pt x="166302" y="74116"/>
                  <a:pt x="159873" y="74116"/>
                </a:cubicBezTo>
                <a:close/>
              </a:path>
            </a:pathLst>
          </a:custGeom>
          <a:solidFill>
            <a:schemeClr val="accent4"/>
          </a:solidFill>
          <a:ln w="776" cap="flat">
            <a:noFill/>
            <a:prstDash val="solid"/>
            <a:miter/>
          </a:ln>
        </p:spPr>
        <p:txBody>
          <a:bodyPr rtlCol="0" anchor="ctr"/>
          <a:lstStyle/>
          <a:p>
            <a:endParaRPr lang="en-US"/>
          </a:p>
        </p:txBody>
      </p:sp>
      <p:sp>
        <p:nvSpPr>
          <p:cNvPr id="2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7763" y="70490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637" y="1076078"/>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68CB578-1C90-F40C-DED4-F1E2CB320AA3}"/>
              </a:ext>
            </a:extLst>
          </p:cNvPr>
          <p:cNvPicPr>
            <a:picLocks noChangeAspect="1"/>
          </p:cNvPicPr>
          <p:nvPr/>
        </p:nvPicPr>
        <p:blipFill>
          <a:blip r:embed="rId3"/>
          <a:stretch>
            <a:fillRect/>
          </a:stretch>
        </p:blipFill>
        <p:spPr>
          <a:xfrm>
            <a:off x="1079945" y="3938713"/>
            <a:ext cx="2560707" cy="2582090"/>
          </a:xfrm>
          <a:prstGeom prst="rect">
            <a:avLst/>
          </a:prstGeom>
        </p:spPr>
      </p:pic>
      <p:pic>
        <p:nvPicPr>
          <p:cNvPr id="7" name="Picture 6">
            <a:extLst>
              <a:ext uri="{FF2B5EF4-FFF2-40B4-BE49-F238E27FC236}">
                <a16:creationId xmlns:a16="http://schemas.microsoft.com/office/drawing/2014/main" id="{3230C5CB-D41F-6F0A-6CD9-1F9BBA62972C}"/>
              </a:ext>
            </a:extLst>
          </p:cNvPr>
          <p:cNvPicPr>
            <a:picLocks noChangeAspect="1"/>
          </p:cNvPicPr>
          <p:nvPr/>
        </p:nvPicPr>
        <p:blipFill>
          <a:blip r:embed="rId4"/>
          <a:stretch>
            <a:fillRect/>
          </a:stretch>
        </p:blipFill>
        <p:spPr>
          <a:xfrm>
            <a:off x="4449060" y="941416"/>
            <a:ext cx="2455123" cy="2597547"/>
          </a:xfrm>
          <a:prstGeom prst="rect">
            <a:avLst/>
          </a:prstGeom>
        </p:spPr>
      </p:pic>
      <p:pic>
        <p:nvPicPr>
          <p:cNvPr id="5" name="Content Placeholder 4">
            <a:extLst>
              <a:ext uri="{FF2B5EF4-FFF2-40B4-BE49-F238E27FC236}">
                <a16:creationId xmlns:a16="http://schemas.microsoft.com/office/drawing/2014/main" id="{19C0FB89-431C-AF3C-495B-73E24676367E}"/>
              </a:ext>
            </a:extLst>
          </p:cNvPr>
          <p:cNvPicPr>
            <a:picLocks noChangeAspect="1"/>
          </p:cNvPicPr>
          <p:nvPr/>
        </p:nvPicPr>
        <p:blipFill>
          <a:blip r:embed="rId5"/>
          <a:stretch>
            <a:fillRect/>
          </a:stretch>
        </p:blipFill>
        <p:spPr>
          <a:xfrm>
            <a:off x="4465031" y="3914659"/>
            <a:ext cx="2461399" cy="2631172"/>
          </a:xfrm>
          <a:prstGeom prst="rect">
            <a:avLst/>
          </a:prstGeom>
        </p:spPr>
      </p:pic>
      <p:sp>
        <p:nvSpPr>
          <p:cNvPr id="29" name="Content Placeholder 14">
            <a:extLst>
              <a:ext uri="{FF2B5EF4-FFF2-40B4-BE49-F238E27FC236}">
                <a16:creationId xmlns:a16="http://schemas.microsoft.com/office/drawing/2014/main" id="{3A000169-7A8C-8BEA-2661-DC86F8768DA6}"/>
              </a:ext>
            </a:extLst>
          </p:cNvPr>
          <p:cNvSpPr>
            <a:spLocks noGrp="1"/>
          </p:cNvSpPr>
          <p:nvPr>
            <p:ph idx="1"/>
          </p:nvPr>
        </p:nvSpPr>
        <p:spPr>
          <a:xfrm>
            <a:off x="7826827" y="2698595"/>
            <a:ext cx="3929744" cy="1716651"/>
          </a:xfrm>
        </p:spPr>
        <p:txBody>
          <a:bodyPr anchor="t">
            <a:noAutofit/>
          </a:bodyPr>
          <a:lstStyle/>
          <a:p>
            <a:r>
              <a:rPr lang="en-US" sz="2000" dirty="0">
                <a:latin typeface="Times New Roman" panose="02020603050405020304" pitchFamily="18" charset="0"/>
                <a:cs typeface="Times New Roman" panose="02020603050405020304" pitchFamily="18" charset="0"/>
              </a:rPr>
              <a:t>Decision Tress - 0.608</a:t>
            </a:r>
          </a:p>
          <a:p>
            <a:r>
              <a:rPr lang="en-US" sz="2000" dirty="0">
                <a:latin typeface="Times New Roman" panose="02020603050405020304" pitchFamily="18" charset="0"/>
                <a:cs typeface="Times New Roman" panose="02020603050405020304" pitchFamily="18" charset="0"/>
              </a:rPr>
              <a:t>Support Vector Machine - 0.351</a:t>
            </a:r>
          </a:p>
          <a:p>
            <a:r>
              <a:rPr lang="en-US" sz="2000" dirty="0">
                <a:latin typeface="Times New Roman" panose="02020603050405020304" pitchFamily="18" charset="0"/>
                <a:cs typeface="Times New Roman" panose="02020603050405020304" pitchFamily="18" charset="0"/>
              </a:rPr>
              <a:t>Logistic Regression - 0.247</a:t>
            </a:r>
          </a:p>
          <a:p>
            <a:r>
              <a:rPr lang="en-US" sz="2000" dirty="0">
                <a:latin typeface="Times New Roman" panose="02020603050405020304" pitchFamily="18" charset="0"/>
                <a:cs typeface="Times New Roman" panose="02020603050405020304" pitchFamily="18" charset="0"/>
              </a:rPr>
              <a:t>Random Forest Classifier - 0.109</a:t>
            </a:r>
          </a:p>
        </p:txBody>
      </p:sp>
      <p:sp>
        <p:nvSpPr>
          <p:cNvPr id="3" name="TextBox 2">
            <a:extLst>
              <a:ext uri="{FF2B5EF4-FFF2-40B4-BE49-F238E27FC236}">
                <a16:creationId xmlns:a16="http://schemas.microsoft.com/office/drawing/2014/main" id="{67D885AD-581A-4EBB-8D98-B343FCADC0BD}"/>
              </a:ext>
            </a:extLst>
          </p:cNvPr>
          <p:cNvSpPr txBox="1"/>
          <p:nvPr/>
        </p:nvSpPr>
        <p:spPr>
          <a:xfrm>
            <a:off x="1288869" y="576453"/>
            <a:ext cx="157934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Decision Trees</a:t>
            </a:r>
          </a:p>
        </p:txBody>
      </p:sp>
      <p:sp>
        <p:nvSpPr>
          <p:cNvPr id="4" name="TextBox 3">
            <a:extLst>
              <a:ext uri="{FF2B5EF4-FFF2-40B4-BE49-F238E27FC236}">
                <a16:creationId xmlns:a16="http://schemas.microsoft.com/office/drawing/2014/main" id="{7AECB72F-C20B-4F50-2AEA-EC947D478006}"/>
              </a:ext>
            </a:extLst>
          </p:cNvPr>
          <p:cNvSpPr txBox="1"/>
          <p:nvPr/>
        </p:nvSpPr>
        <p:spPr>
          <a:xfrm>
            <a:off x="4366991" y="552038"/>
            <a:ext cx="253120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Random Forest Classifier</a:t>
            </a:r>
          </a:p>
        </p:txBody>
      </p:sp>
      <p:sp>
        <p:nvSpPr>
          <p:cNvPr id="6" name="TextBox 5">
            <a:extLst>
              <a:ext uri="{FF2B5EF4-FFF2-40B4-BE49-F238E27FC236}">
                <a16:creationId xmlns:a16="http://schemas.microsoft.com/office/drawing/2014/main" id="{80D902DB-C927-4FD0-BEBE-0AB3BC84D55D}"/>
              </a:ext>
            </a:extLst>
          </p:cNvPr>
          <p:cNvSpPr txBox="1"/>
          <p:nvPr/>
        </p:nvSpPr>
        <p:spPr>
          <a:xfrm>
            <a:off x="952162" y="3610394"/>
            <a:ext cx="246445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Support Vector Machine</a:t>
            </a:r>
          </a:p>
        </p:txBody>
      </p:sp>
      <p:sp>
        <p:nvSpPr>
          <p:cNvPr id="8" name="TextBox 7">
            <a:extLst>
              <a:ext uri="{FF2B5EF4-FFF2-40B4-BE49-F238E27FC236}">
                <a16:creationId xmlns:a16="http://schemas.microsoft.com/office/drawing/2014/main" id="{81990FA1-B188-04AD-8657-20B4DD8AF2D7}"/>
              </a:ext>
            </a:extLst>
          </p:cNvPr>
          <p:cNvSpPr txBox="1"/>
          <p:nvPr/>
        </p:nvSpPr>
        <p:spPr>
          <a:xfrm>
            <a:off x="4582350" y="3586856"/>
            <a:ext cx="202491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Logistic Regression</a:t>
            </a:r>
          </a:p>
        </p:txBody>
      </p:sp>
      <p:sp>
        <p:nvSpPr>
          <p:cNvPr id="10" name="Slide Number Placeholder 9">
            <a:extLst>
              <a:ext uri="{FF2B5EF4-FFF2-40B4-BE49-F238E27FC236}">
                <a16:creationId xmlns:a16="http://schemas.microsoft.com/office/drawing/2014/main" id="{F7EBC842-3742-1277-C392-271D0A0E04E4}"/>
              </a:ext>
            </a:extLst>
          </p:cNvPr>
          <p:cNvSpPr>
            <a:spLocks noGrp="1"/>
          </p:cNvSpPr>
          <p:nvPr>
            <p:ph type="sldNum" sz="quarter" idx="12"/>
          </p:nvPr>
        </p:nvSpPr>
        <p:spPr/>
        <p:txBody>
          <a:bodyPr/>
          <a:lstStyle/>
          <a:p>
            <a:fld id="{27CE633F-9882-4A5C-83A2-1109D0C73261}" type="slidenum">
              <a:rPr lang="en-US" smtClean="0"/>
              <a:t>25</a:t>
            </a:fld>
            <a:endParaRPr lang="en-US"/>
          </a:p>
        </p:txBody>
      </p:sp>
    </p:spTree>
    <p:extLst>
      <p:ext uri="{BB962C8B-B14F-4D97-AF65-F5344CB8AC3E}">
        <p14:creationId xmlns:p14="http://schemas.microsoft.com/office/powerpoint/2010/main" val="2575072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5D89-D6DD-7188-729A-31DE4B898FE7}"/>
              </a:ext>
            </a:extLst>
          </p:cNvPr>
          <p:cNvSpPr>
            <a:spLocks noGrp="1"/>
          </p:cNvSpPr>
          <p:nvPr>
            <p:ph type="title"/>
          </p:nvPr>
        </p:nvSpPr>
        <p:spPr>
          <a:xfrm>
            <a:off x="838200" y="365126"/>
            <a:ext cx="10515600" cy="505732"/>
          </a:xfrm>
        </p:spPr>
        <p:txBody>
          <a:bodyPr>
            <a:normAutofit/>
          </a:bodyPr>
          <a:lstStyle/>
          <a:p>
            <a:r>
              <a:rPr lang="en-US" sz="2000" dirty="0">
                <a:latin typeface="Times New Roman" panose="02020603050405020304" pitchFamily="18" charset="0"/>
                <a:cs typeface="Times New Roman" panose="02020603050405020304" pitchFamily="18" charset="0"/>
              </a:rPr>
              <a:t>PLOTTING ROC CURVES FOR ALL MODELS:</a:t>
            </a:r>
          </a:p>
        </p:txBody>
      </p:sp>
      <p:pic>
        <p:nvPicPr>
          <p:cNvPr id="6" name="Content Placeholder 5" descr="Chart, histogram&#10;&#10;Description automatically generated">
            <a:extLst>
              <a:ext uri="{FF2B5EF4-FFF2-40B4-BE49-F238E27FC236}">
                <a16:creationId xmlns:a16="http://schemas.microsoft.com/office/drawing/2014/main" id="{4F7BAB3F-89D5-495E-8063-160E4E481ECC}"/>
              </a:ext>
            </a:extLst>
          </p:cNvPr>
          <p:cNvPicPr>
            <a:picLocks noGrp="1" noChangeAspect="1"/>
          </p:cNvPicPr>
          <p:nvPr>
            <p:ph idx="1"/>
          </p:nvPr>
        </p:nvPicPr>
        <p:blipFill>
          <a:blip r:embed="rId2"/>
          <a:stretch>
            <a:fillRect/>
          </a:stretch>
        </p:blipFill>
        <p:spPr>
          <a:xfrm>
            <a:off x="838200" y="870857"/>
            <a:ext cx="4759712" cy="4263173"/>
          </a:xfrm>
        </p:spPr>
      </p:pic>
      <p:pic>
        <p:nvPicPr>
          <p:cNvPr id="8" name="Picture 7" descr="Chart, histogram&#10;&#10;Description automatically generated">
            <a:extLst>
              <a:ext uri="{FF2B5EF4-FFF2-40B4-BE49-F238E27FC236}">
                <a16:creationId xmlns:a16="http://schemas.microsoft.com/office/drawing/2014/main" id="{22C447E3-03E9-6247-DEF6-A6B21E2EBB58}"/>
              </a:ext>
            </a:extLst>
          </p:cNvPr>
          <p:cNvPicPr>
            <a:picLocks noChangeAspect="1"/>
          </p:cNvPicPr>
          <p:nvPr/>
        </p:nvPicPr>
        <p:blipFill>
          <a:blip r:embed="rId3"/>
          <a:stretch>
            <a:fillRect/>
          </a:stretch>
        </p:blipFill>
        <p:spPr>
          <a:xfrm>
            <a:off x="6891454" y="1973767"/>
            <a:ext cx="5088956" cy="4519108"/>
          </a:xfrm>
          <a:prstGeom prst="rect">
            <a:avLst/>
          </a:prstGeom>
        </p:spPr>
      </p:pic>
      <p:sp>
        <p:nvSpPr>
          <p:cNvPr id="9" name="Right Arrow 8">
            <a:extLst>
              <a:ext uri="{FF2B5EF4-FFF2-40B4-BE49-F238E27FC236}">
                <a16:creationId xmlns:a16="http://schemas.microsoft.com/office/drawing/2014/main" id="{3C585966-692C-BAAD-294F-562E2039BB1F}"/>
              </a:ext>
            </a:extLst>
          </p:cNvPr>
          <p:cNvSpPr/>
          <p:nvPr/>
        </p:nvSpPr>
        <p:spPr>
          <a:xfrm>
            <a:off x="5597912" y="1237785"/>
            <a:ext cx="1429905" cy="211874"/>
          </a:xfrm>
          <a:prstGeom prst="rightArrow">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A6EFF272-960F-9D44-060D-7AC1CD3D4A02}"/>
              </a:ext>
            </a:extLst>
          </p:cNvPr>
          <p:cNvSpPr/>
          <p:nvPr/>
        </p:nvSpPr>
        <p:spPr>
          <a:xfrm>
            <a:off x="5338354" y="5756893"/>
            <a:ext cx="1384663" cy="230250"/>
          </a:xfrm>
          <a:prstGeom prst="leftArrow">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2F200F-9313-DA8D-B796-F72FF6CE5A22}"/>
              </a:ext>
            </a:extLst>
          </p:cNvPr>
          <p:cNvSpPr txBox="1"/>
          <p:nvPr/>
        </p:nvSpPr>
        <p:spPr>
          <a:xfrm>
            <a:off x="7315200" y="1152053"/>
            <a:ext cx="202491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Logistic Regression</a:t>
            </a:r>
          </a:p>
        </p:txBody>
      </p:sp>
      <p:sp>
        <p:nvSpPr>
          <p:cNvPr id="12" name="TextBox 11">
            <a:extLst>
              <a:ext uri="{FF2B5EF4-FFF2-40B4-BE49-F238E27FC236}">
                <a16:creationId xmlns:a16="http://schemas.microsoft.com/office/drawing/2014/main" id="{48179EA4-1D06-5704-D55C-DDB457C416E3}"/>
              </a:ext>
            </a:extLst>
          </p:cNvPr>
          <p:cNvSpPr txBox="1"/>
          <p:nvPr/>
        </p:nvSpPr>
        <p:spPr>
          <a:xfrm>
            <a:off x="2525485" y="5687352"/>
            <a:ext cx="253280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Random Forest Classifier</a:t>
            </a:r>
          </a:p>
        </p:txBody>
      </p:sp>
      <p:sp>
        <p:nvSpPr>
          <p:cNvPr id="3" name="Slide Number Placeholder 2">
            <a:extLst>
              <a:ext uri="{FF2B5EF4-FFF2-40B4-BE49-F238E27FC236}">
                <a16:creationId xmlns:a16="http://schemas.microsoft.com/office/drawing/2014/main" id="{7B577498-10B7-AC34-FBEB-76BF0249BB88}"/>
              </a:ext>
            </a:extLst>
          </p:cNvPr>
          <p:cNvSpPr>
            <a:spLocks noGrp="1"/>
          </p:cNvSpPr>
          <p:nvPr>
            <p:ph type="sldNum" sz="quarter" idx="12"/>
          </p:nvPr>
        </p:nvSpPr>
        <p:spPr/>
        <p:txBody>
          <a:bodyPr/>
          <a:lstStyle/>
          <a:p>
            <a:fld id="{27CE633F-9882-4A5C-83A2-1109D0C73261}" type="slidenum">
              <a:rPr lang="en-US" smtClean="0"/>
              <a:t>26</a:t>
            </a:fld>
            <a:endParaRPr lang="en-US"/>
          </a:p>
        </p:txBody>
      </p:sp>
    </p:spTree>
    <p:extLst>
      <p:ext uri="{BB962C8B-B14F-4D97-AF65-F5344CB8AC3E}">
        <p14:creationId xmlns:p14="http://schemas.microsoft.com/office/powerpoint/2010/main" val="435395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histogram&#10;&#10;Description automatically generated">
            <a:extLst>
              <a:ext uri="{FF2B5EF4-FFF2-40B4-BE49-F238E27FC236}">
                <a16:creationId xmlns:a16="http://schemas.microsoft.com/office/drawing/2014/main" id="{18F911BC-D52C-C571-8740-00929B36F2B6}"/>
              </a:ext>
            </a:extLst>
          </p:cNvPr>
          <p:cNvPicPr>
            <a:picLocks noGrp="1" noChangeAspect="1"/>
          </p:cNvPicPr>
          <p:nvPr>
            <p:ph idx="1"/>
          </p:nvPr>
        </p:nvPicPr>
        <p:blipFill>
          <a:blip r:embed="rId2"/>
          <a:stretch>
            <a:fillRect/>
          </a:stretch>
        </p:blipFill>
        <p:spPr>
          <a:xfrm>
            <a:off x="770054" y="144211"/>
            <a:ext cx="5485780" cy="4628511"/>
          </a:xfrm>
        </p:spPr>
      </p:pic>
      <p:pic>
        <p:nvPicPr>
          <p:cNvPr id="11" name="Picture 10" descr="Chart&#10;&#10;Description automatically generated">
            <a:extLst>
              <a:ext uri="{FF2B5EF4-FFF2-40B4-BE49-F238E27FC236}">
                <a16:creationId xmlns:a16="http://schemas.microsoft.com/office/drawing/2014/main" id="{6D9CCEB1-4F27-F0A0-5552-FE1689CF1BE9}"/>
              </a:ext>
            </a:extLst>
          </p:cNvPr>
          <p:cNvPicPr>
            <a:picLocks noChangeAspect="1"/>
          </p:cNvPicPr>
          <p:nvPr/>
        </p:nvPicPr>
        <p:blipFill>
          <a:blip r:embed="rId3"/>
          <a:stretch>
            <a:fillRect/>
          </a:stretch>
        </p:blipFill>
        <p:spPr>
          <a:xfrm>
            <a:off x="6096000" y="2163337"/>
            <a:ext cx="6007100" cy="4550452"/>
          </a:xfrm>
          <a:prstGeom prst="rect">
            <a:avLst/>
          </a:prstGeom>
        </p:spPr>
      </p:pic>
      <p:sp>
        <p:nvSpPr>
          <p:cNvPr id="12" name="Right Arrow 11">
            <a:extLst>
              <a:ext uri="{FF2B5EF4-FFF2-40B4-BE49-F238E27FC236}">
                <a16:creationId xmlns:a16="http://schemas.microsoft.com/office/drawing/2014/main" id="{D6788333-CB2A-0FBA-0854-380C24AFC287}"/>
              </a:ext>
            </a:extLst>
          </p:cNvPr>
          <p:cNvSpPr/>
          <p:nvPr/>
        </p:nvSpPr>
        <p:spPr>
          <a:xfrm>
            <a:off x="6534615" y="936702"/>
            <a:ext cx="1739590" cy="223025"/>
          </a:xfrm>
          <a:prstGeom prst="rightArrow">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0227C464-4DA7-C520-EAF4-24987714EA8A}"/>
              </a:ext>
            </a:extLst>
          </p:cNvPr>
          <p:cNvSpPr/>
          <p:nvPr/>
        </p:nvSpPr>
        <p:spPr>
          <a:xfrm>
            <a:off x="4397829" y="5495109"/>
            <a:ext cx="1558834" cy="217714"/>
          </a:xfrm>
          <a:prstGeom prst="leftArrow">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5DF5D3-267B-BEDC-D532-5751538AA5CD}"/>
              </a:ext>
            </a:extLst>
          </p:cNvPr>
          <p:cNvSpPr txBox="1"/>
          <p:nvPr/>
        </p:nvSpPr>
        <p:spPr>
          <a:xfrm>
            <a:off x="8552986" y="863548"/>
            <a:ext cx="246445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Support Vector Machine</a:t>
            </a:r>
          </a:p>
        </p:txBody>
      </p:sp>
      <p:sp>
        <p:nvSpPr>
          <p:cNvPr id="15" name="TextBox 14">
            <a:extLst>
              <a:ext uri="{FF2B5EF4-FFF2-40B4-BE49-F238E27FC236}">
                <a16:creationId xmlns:a16="http://schemas.microsoft.com/office/drawing/2014/main" id="{B6692B43-B814-C6E3-A6CE-BE0161954EF1}"/>
              </a:ext>
            </a:extLst>
          </p:cNvPr>
          <p:cNvSpPr txBox="1"/>
          <p:nvPr/>
        </p:nvSpPr>
        <p:spPr>
          <a:xfrm>
            <a:off x="2185852" y="5419300"/>
            <a:ext cx="157934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Decision Trees</a:t>
            </a:r>
          </a:p>
        </p:txBody>
      </p:sp>
      <p:sp>
        <p:nvSpPr>
          <p:cNvPr id="2" name="Slide Number Placeholder 1">
            <a:extLst>
              <a:ext uri="{FF2B5EF4-FFF2-40B4-BE49-F238E27FC236}">
                <a16:creationId xmlns:a16="http://schemas.microsoft.com/office/drawing/2014/main" id="{15D01F0F-CDD2-11F1-0181-03E152C1AAEB}"/>
              </a:ext>
            </a:extLst>
          </p:cNvPr>
          <p:cNvSpPr>
            <a:spLocks noGrp="1"/>
          </p:cNvSpPr>
          <p:nvPr>
            <p:ph type="sldNum" sz="quarter" idx="12"/>
          </p:nvPr>
        </p:nvSpPr>
        <p:spPr/>
        <p:txBody>
          <a:bodyPr/>
          <a:lstStyle/>
          <a:p>
            <a:fld id="{27CE633F-9882-4A5C-83A2-1109D0C73261}" type="slidenum">
              <a:rPr lang="en-US" smtClean="0"/>
              <a:t>27</a:t>
            </a:fld>
            <a:endParaRPr lang="en-US"/>
          </a:p>
        </p:txBody>
      </p:sp>
    </p:spTree>
    <p:extLst>
      <p:ext uri="{BB962C8B-B14F-4D97-AF65-F5344CB8AC3E}">
        <p14:creationId xmlns:p14="http://schemas.microsoft.com/office/powerpoint/2010/main" val="4143047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BD2B1-ED86-C7B4-BABA-50A9B9084927}"/>
              </a:ext>
            </a:extLst>
          </p:cNvPr>
          <p:cNvSpPr>
            <a:spLocks noGrp="1"/>
          </p:cNvSpPr>
          <p:nvPr>
            <p:ph type="title"/>
          </p:nvPr>
        </p:nvSpPr>
        <p:spPr>
          <a:xfrm>
            <a:off x="838200" y="365126"/>
            <a:ext cx="10515600" cy="315912"/>
          </a:xfrm>
        </p:spPr>
        <p:txBody>
          <a:bodyPr>
            <a:noAutofit/>
          </a:bodyPr>
          <a:lstStyle/>
          <a:p>
            <a:r>
              <a:rPr lang="en-US" sz="2000" dirty="0">
                <a:latin typeface="Times New Roman" panose="02020603050405020304" pitchFamily="18" charset="0"/>
                <a:cs typeface="Times New Roman" panose="02020603050405020304" pitchFamily="18" charset="0"/>
              </a:rPr>
              <a:t>K-MEANS CLUSTERING</a:t>
            </a:r>
          </a:p>
        </p:txBody>
      </p:sp>
      <p:pic>
        <p:nvPicPr>
          <p:cNvPr id="5" name="Content Placeholder 4">
            <a:extLst>
              <a:ext uri="{FF2B5EF4-FFF2-40B4-BE49-F238E27FC236}">
                <a16:creationId xmlns:a16="http://schemas.microsoft.com/office/drawing/2014/main" id="{90CA8B1B-EB43-6C00-39F8-C481EAD51C62}"/>
              </a:ext>
            </a:extLst>
          </p:cNvPr>
          <p:cNvPicPr>
            <a:picLocks noGrp="1" noChangeAspect="1"/>
          </p:cNvPicPr>
          <p:nvPr>
            <p:ph idx="1"/>
          </p:nvPr>
        </p:nvPicPr>
        <p:blipFill>
          <a:blip r:embed="rId2"/>
          <a:stretch>
            <a:fillRect/>
          </a:stretch>
        </p:blipFill>
        <p:spPr>
          <a:xfrm>
            <a:off x="1117600" y="1004752"/>
            <a:ext cx="4978400" cy="723900"/>
          </a:xfrm>
        </p:spPr>
      </p:pic>
      <p:pic>
        <p:nvPicPr>
          <p:cNvPr id="7" name="Picture 6" descr="Graphical user interface, text, application, email&#10;&#10;Description automatically generated">
            <a:extLst>
              <a:ext uri="{FF2B5EF4-FFF2-40B4-BE49-F238E27FC236}">
                <a16:creationId xmlns:a16="http://schemas.microsoft.com/office/drawing/2014/main" id="{890B15AC-2A10-7E3F-6163-F900972D6406}"/>
              </a:ext>
            </a:extLst>
          </p:cNvPr>
          <p:cNvPicPr>
            <a:picLocks noChangeAspect="1"/>
          </p:cNvPicPr>
          <p:nvPr/>
        </p:nvPicPr>
        <p:blipFill>
          <a:blip r:embed="rId3"/>
          <a:stretch>
            <a:fillRect/>
          </a:stretch>
        </p:blipFill>
        <p:spPr>
          <a:xfrm>
            <a:off x="1117600" y="1852749"/>
            <a:ext cx="8115300" cy="3276600"/>
          </a:xfrm>
          <a:prstGeom prst="rect">
            <a:avLst/>
          </a:prstGeom>
        </p:spPr>
      </p:pic>
      <p:sp>
        <p:nvSpPr>
          <p:cNvPr id="3" name="Slide Number Placeholder 2">
            <a:extLst>
              <a:ext uri="{FF2B5EF4-FFF2-40B4-BE49-F238E27FC236}">
                <a16:creationId xmlns:a16="http://schemas.microsoft.com/office/drawing/2014/main" id="{40E123FB-CE57-F97E-4F86-FBC7ED157B67}"/>
              </a:ext>
            </a:extLst>
          </p:cNvPr>
          <p:cNvSpPr>
            <a:spLocks noGrp="1"/>
          </p:cNvSpPr>
          <p:nvPr>
            <p:ph type="sldNum" sz="quarter" idx="12"/>
          </p:nvPr>
        </p:nvSpPr>
        <p:spPr/>
        <p:txBody>
          <a:bodyPr/>
          <a:lstStyle/>
          <a:p>
            <a:fld id="{27CE633F-9882-4A5C-83A2-1109D0C73261}" type="slidenum">
              <a:rPr lang="en-US" smtClean="0"/>
              <a:t>28</a:t>
            </a:fld>
            <a:endParaRPr lang="en-US"/>
          </a:p>
        </p:txBody>
      </p:sp>
    </p:spTree>
    <p:extLst>
      <p:ext uri="{BB962C8B-B14F-4D97-AF65-F5344CB8AC3E}">
        <p14:creationId xmlns:p14="http://schemas.microsoft.com/office/powerpoint/2010/main" val="392936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EE341-7F60-FDA0-AF7C-6F634E3BDA2C}"/>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400" b="1" i="0" kern="1200" cap="all" baseline="0" dirty="0">
                <a:solidFill>
                  <a:schemeClr val="bg1"/>
                </a:solidFill>
                <a:latin typeface="Times New Roman" panose="02020603050405020304" pitchFamily="18" charset="0"/>
                <a:cs typeface="Times New Roman" panose="02020603050405020304" pitchFamily="18" charset="0"/>
              </a:rPr>
              <a:t>CONCLUSION</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C81C526-1665-FE78-4D65-43FEDC822F7B}"/>
              </a:ext>
            </a:extLst>
          </p:cNvPr>
          <p:cNvSpPr>
            <a:spLocks noGrp="1"/>
          </p:cNvSpPr>
          <p:nvPr>
            <p:ph type="sldNum" sz="quarter" idx="12"/>
          </p:nvPr>
        </p:nvSpPr>
        <p:spPr/>
        <p:txBody>
          <a:bodyPr/>
          <a:lstStyle/>
          <a:p>
            <a:fld id="{27CE633F-9882-4A5C-83A2-1109D0C73261}" type="slidenum">
              <a:rPr lang="en-US" smtClean="0"/>
              <a:t>29</a:t>
            </a:fld>
            <a:endParaRPr lang="en-US"/>
          </a:p>
        </p:txBody>
      </p:sp>
    </p:spTree>
    <p:extLst>
      <p:ext uri="{BB962C8B-B14F-4D97-AF65-F5344CB8AC3E}">
        <p14:creationId xmlns:p14="http://schemas.microsoft.com/office/powerpoint/2010/main" val="318251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6A5169-FAA3-1B5E-707C-67BF252F9D5B}"/>
              </a:ext>
            </a:extLst>
          </p:cNvPr>
          <p:cNvSpPr>
            <a:spLocks noGrp="1"/>
          </p:cNvSpPr>
          <p:nvPr>
            <p:ph idx="1"/>
          </p:nvPr>
        </p:nvSpPr>
        <p:spPr>
          <a:xfrm>
            <a:off x="838200" y="641130"/>
            <a:ext cx="10515600" cy="6074979"/>
          </a:xfrm>
        </p:spPr>
        <p:txBody>
          <a:bodyPr>
            <a:noAutofit/>
          </a:bodyPr>
          <a:lstStyle/>
          <a:p>
            <a:pPr>
              <a:lnSpc>
                <a:spcPct val="150000"/>
              </a:lnSpc>
            </a:pPr>
            <a:r>
              <a:rPr lang="en-US" sz="2000" dirty="0">
                <a:latin typeface="Times New Roman" panose="02020603050405020304" pitchFamily="18" charset="0"/>
                <a:cs typeface="Times New Roman" panose="02020603050405020304" pitchFamily="18" charset="0"/>
              </a:rPr>
              <a:t>Drug overdoses are a major concern in health care, public health, and society at large. </a:t>
            </a:r>
          </a:p>
          <a:p>
            <a:pPr>
              <a:lnSpc>
                <a:spcPct val="150000"/>
              </a:lnSpc>
            </a:pPr>
            <a:r>
              <a:rPr lang="en-US" sz="2000" dirty="0">
                <a:latin typeface="Times New Roman" panose="02020603050405020304" pitchFamily="18" charset="0"/>
                <a:cs typeface="Times New Roman" panose="02020603050405020304" pitchFamily="18" charset="0"/>
              </a:rPr>
              <a:t> Overdoses can occur due to medical errors or active consumption of narcotic drugs like opioids. </a:t>
            </a:r>
          </a:p>
          <a:p>
            <a:pPr>
              <a:lnSpc>
                <a:spcPct val="150000"/>
              </a:lnSpc>
            </a:pPr>
            <a:r>
              <a:rPr lang="en-US" sz="2000" dirty="0">
                <a:latin typeface="Times New Roman" panose="02020603050405020304" pitchFamily="18" charset="0"/>
                <a:cs typeface="Times New Roman" panose="02020603050405020304" pitchFamily="18" charset="0"/>
              </a:rPr>
              <a:t>In 2019, 70,630 drug overdose deaths occurred in the United States according to CDC data [1]. Children are at higher risk of accidental overdosage of drugs.</a:t>
            </a:r>
          </a:p>
          <a:p>
            <a:pPr>
              <a:lnSpc>
                <a:spcPct val="150000"/>
              </a:lnSpc>
            </a:pPr>
            <a:r>
              <a:rPr lang="en-US" sz="2000" dirty="0">
                <a:latin typeface="Times New Roman" panose="02020603050405020304" pitchFamily="18" charset="0"/>
                <a:cs typeface="Times New Roman" panose="02020603050405020304" pitchFamily="18" charset="0"/>
              </a:rPr>
              <a:t>In the USA prescription opioids have long been the most common drug involved in overdose deaths, but heroin and synthetic opioids most notably illicit fentanyl</a:t>
            </a:r>
            <a:r>
              <a:rPr lang="en-US" sz="2000" baseline="30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 are increasingly being linked to overdose deaths. </a:t>
            </a:r>
          </a:p>
          <a:p>
            <a:pPr>
              <a:lnSpc>
                <a:spcPct val="150000"/>
              </a:lnSpc>
            </a:pPr>
            <a:r>
              <a:rPr lang="en-US" sz="2000" dirty="0">
                <a:latin typeface="Times New Roman" panose="02020603050405020304" pitchFamily="18" charset="0"/>
                <a:cs typeface="Times New Roman" panose="02020603050405020304" pitchFamily="18" charset="0"/>
              </a:rPr>
              <a:t>Identifying opportunities to intervene prior to an overdose death and putting in place evidence-based prevention policies, programs, and practices could help save lives. </a:t>
            </a:r>
          </a:p>
          <a:p>
            <a:pPr>
              <a:lnSpc>
                <a:spcPct val="150000"/>
              </a:lnSpc>
            </a:pPr>
            <a:r>
              <a:rPr lang="en-US" sz="2000" dirty="0">
                <a:latin typeface="Times New Roman" panose="02020603050405020304" pitchFamily="18" charset="0"/>
                <a:cs typeface="Times New Roman" panose="02020603050405020304" pitchFamily="18" charset="0"/>
              </a:rPr>
              <a:t>Preventing the misuse of prescription opioids and stimulants, as well as illegal drug usage, should be a part of these efforts. </a:t>
            </a:r>
          </a:p>
          <a:p>
            <a:pPr>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5062EB7-B480-297A-215B-20210822C448}"/>
              </a:ext>
            </a:extLst>
          </p:cNvPr>
          <p:cNvSpPr>
            <a:spLocks noGrp="1"/>
          </p:cNvSpPr>
          <p:nvPr>
            <p:ph type="sldNum" sz="quarter" idx="12"/>
          </p:nvPr>
        </p:nvSpPr>
        <p:spPr/>
        <p:txBody>
          <a:bodyPr/>
          <a:lstStyle/>
          <a:p>
            <a:fld id="{27CE633F-9882-4A5C-83A2-1109D0C73261}" type="slidenum">
              <a:rPr lang="en-US" smtClean="0"/>
              <a:t>3</a:t>
            </a:fld>
            <a:endParaRPr lang="en-US"/>
          </a:p>
        </p:txBody>
      </p:sp>
    </p:spTree>
    <p:extLst>
      <p:ext uri="{BB962C8B-B14F-4D97-AF65-F5344CB8AC3E}">
        <p14:creationId xmlns:p14="http://schemas.microsoft.com/office/powerpoint/2010/main" val="4130284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CBAF9-C1AE-D0C9-E8D3-3CEFA746EB15}"/>
              </a:ext>
            </a:extLst>
          </p:cNvPr>
          <p:cNvSpPr>
            <a:spLocks noGrp="1"/>
          </p:cNvSpPr>
          <p:nvPr>
            <p:ph idx="1"/>
          </p:nvPr>
        </p:nvSpPr>
        <p:spPr>
          <a:xfrm>
            <a:off x="838200" y="348343"/>
            <a:ext cx="10515600" cy="5828620"/>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After exploring the data and performing adequate analysis and modeling, it is seen that the Cause of death is negatively correlated to Drug availability and positively correlated to the Mode of drug intake.</a:t>
            </a:r>
          </a:p>
          <a:p>
            <a:pPr>
              <a:lnSpc>
                <a:spcPct val="150000"/>
              </a:lnSpc>
            </a:pPr>
            <a:r>
              <a:rPr lang="en-US" sz="2000" dirty="0">
                <a:latin typeface="Times New Roman" panose="02020603050405020304" pitchFamily="18" charset="0"/>
                <a:cs typeface="Times New Roman" panose="02020603050405020304" pitchFamily="18" charset="0"/>
              </a:rPr>
              <a:t>Out of all the models proposed, Decision Trees is able to perform prediction with 60% accuracy.</a:t>
            </a:r>
          </a:p>
          <a:p>
            <a:pPr marL="0" indent="0">
              <a:lnSpc>
                <a:spcPct val="150000"/>
              </a:lnSpc>
              <a:buNone/>
            </a:pPr>
            <a:r>
              <a:rPr lang="en-US" sz="2000" dirty="0">
                <a:latin typeface="Times New Roman" panose="02020603050405020304" pitchFamily="18" charset="0"/>
                <a:cs typeface="Times New Roman" panose="02020603050405020304" pitchFamily="18" charset="0"/>
              </a:rPr>
              <a:t> It is observed that, with the provided data, the probability of predicting the description of injury based on proposed variables is relatively low.</a:t>
            </a:r>
          </a:p>
          <a:p>
            <a:pPr>
              <a:lnSpc>
                <a:spcPct val="150000"/>
              </a:lnSpc>
            </a:pPr>
            <a:r>
              <a:rPr lang="en-US" sz="2000" dirty="0">
                <a:latin typeface="Times New Roman" panose="02020603050405020304" pitchFamily="18" charset="0"/>
                <a:cs typeface="Times New Roman" panose="02020603050405020304" pitchFamily="18" charset="0"/>
              </a:rPr>
              <a:t>Implementing visualization for clustering is not possible with our data.</a:t>
            </a:r>
          </a:p>
        </p:txBody>
      </p:sp>
      <p:sp>
        <p:nvSpPr>
          <p:cNvPr id="2" name="Slide Number Placeholder 1">
            <a:extLst>
              <a:ext uri="{FF2B5EF4-FFF2-40B4-BE49-F238E27FC236}">
                <a16:creationId xmlns:a16="http://schemas.microsoft.com/office/drawing/2014/main" id="{F6D1DD30-4296-256E-46F0-7EEF7D9E2296}"/>
              </a:ext>
            </a:extLst>
          </p:cNvPr>
          <p:cNvSpPr>
            <a:spLocks noGrp="1"/>
          </p:cNvSpPr>
          <p:nvPr>
            <p:ph type="sldNum" sz="quarter" idx="12"/>
          </p:nvPr>
        </p:nvSpPr>
        <p:spPr/>
        <p:txBody>
          <a:bodyPr/>
          <a:lstStyle/>
          <a:p>
            <a:fld id="{27CE633F-9882-4A5C-83A2-1109D0C73261}" type="slidenum">
              <a:rPr lang="en-US" smtClean="0"/>
              <a:t>30</a:t>
            </a:fld>
            <a:endParaRPr lang="en-US"/>
          </a:p>
        </p:txBody>
      </p:sp>
    </p:spTree>
    <p:extLst>
      <p:ext uri="{BB962C8B-B14F-4D97-AF65-F5344CB8AC3E}">
        <p14:creationId xmlns:p14="http://schemas.microsoft.com/office/powerpoint/2010/main" val="1789474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05BE-C583-BA03-B8D1-04D2DE474B19}"/>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C214B3B8-6A95-F734-D2C1-E7DC214EBF2F}"/>
              </a:ext>
            </a:extLst>
          </p:cNvPr>
          <p:cNvSpPr>
            <a:spLocks noGrp="1"/>
          </p:cNvSpPr>
          <p:nvPr>
            <p:ph idx="1"/>
          </p:nvPr>
        </p:nvSpPr>
        <p:spPr/>
        <p:txBody>
          <a:bodyPr>
            <a:normAutofit/>
          </a:bodyPr>
          <a:lstStyle/>
          <a:p>
            <a:pPr marL="342900" marR="0" lvl="0" indent="-342900">
              <a:spcBef>
                <a:spcPts val="0"/>
              </a:spcBef>
              <a:spcAft>
                <a:spcPts val="0"/>
              </a:spcAft>
              <a:buFont typeface="+mj-lt"/>
              <a:buAutoNum type="arabicPeriod"/>
            </a:pPr>
            <a:r>
              <a:rPr lang="en-US" sz="2000" u="sng" dirty="0">
                <a:solidFill>
                  <a:srgbClr val="0563C1"/>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https://www.cdc.gov/drugoverdose/deaths/index.html</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mj-lt"/>
              <a:buAutoNum type="arabicPeriod"/>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Wilson, N.,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Kariisa</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M., Seth, P., Smith, H., &amp; Davis, N. L. (2020). Drug and Opioid-Involved Overdose Deaths — United States, 2017–2018. </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MMWR. Morbidity and Mortality Weekly Report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69</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(11), 290–297. </a:t>
            </a:r>
            <a:r>
              <a:rPr lang="en-US" sz="2000" u="sng" dirty="0">
                <a:solidFill>
                  <a:srgbClr val="0563C1"/>
                </a:solid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https://doi.org/10.15585/mmwr.mm6911a4</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R="0" indent="0">
              <a:spcBef>
                <a:spcPts val="0"/>
              </a:spcBef>
              <a:spcAft>
                <a:spcPts val="0"/>
              </a:spcAf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spcBef>
                <a:spcPts val="0"/>
              </a:spcBef>
              <a:spcAft>
                <a:spcPts val="0"/>
              </a:spcAft>
              <a:buNone/>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637E5B4-9269-2D81-BC42-CDEF5C94D308}"/>
              </a:ext>
            </a:extLst>
          </p:cNvPr>
          <p:cNvSpPr>
            <a:spLocks noGrp="1"/>
          </p:cNvSpPr>
          <p:nvPr>
            <p:ph type="sldNum" sz="quarter" idx="12"/>
          </p:nvPr>
        </p:nvSpPr>
        <p:spPr/>
        <p:txBody>
          <a:bodyPr/>
          <a:lstStyle/>
          <a:p>
            <a:fld id="{27CE633F-9882-4A5C-83A2-1109D0C73261}" type="slidenum">
              <a:rPr lang="en-US" smtClean="0"/>
              <a:t>31</a:t>
            </a:fld>
            <a:endParaRPr lang="en-US"/>
          </a:p>
        </p:txBody>
      </p:sp>
    </p:spTree>
    <p:extLst>
      <p:ext uri="{BB962C8B-B14F-4D97-AF65-F5344CB8AC3E}">
        <p14:creationId xmlns:p14="http://schemas.microsoft.com/office/powerpoint/2010/main" val="3249325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CDE42-A32F-ADDE-05DF-CCE3FF446AC8}"/>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400" b="1" i="0" kern="1200" cap="all" baseline="0" dirty="0">
                <a:solidFill>
                  <a:schemeClr val="bg1"/>
                </a:solidFill>
                <a:latin typeface="Times New Roman" panose="02020603050405020304" pitchFamily="18" charset="0"/>
                <a:cs typeface="Times New Roman" panose="02020603050405020304" pitchFamily="18" charset="0"/>
              </a:rPr>
              <a:t>APPENDIX</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34ED184-91B2-8D2E-AD7E-C3C764D96640}"/>
              </a:ext>
            </a:extLst>
          </p:cNvPr>
          <p:cNvSpPr>
            <a:spLocks noGrp="1"/>
          </p:cNvSpPr>
          <p:nvPr>
            <p:ph type="sldNum" sz="quarter" idx="12"/>
          </p:nvPr>
        </p:nvSpPr>
        <p:spPr/>
        <p:txBody>
          <a:bodyPr/>
          <a:lstStyle/>
          <a:p>
            <a:fld id="{27CE633F-9882-4A5C-83A2-1109D0C73261}" type="slidenum">
              <a:rPr lang="en-US" smtClean="0"/>
              <a:t>32</a:t>
            </a:fld>
            <a:endParaRPr lang="en-US"/>
          </a:p>
        </p:txBody>
      </p:sp>
    </p:spTree>
    <p:extLst>
      <p:ext uri="{BB962C8B-B14F-4D97-AF65-F5344CB8AC3E}">
        <p14:creationId xmlns:p14="http://schemas.microsoft.com/office/powerpoint/2010/main" val="3340947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1645F18C-2894-B876-425A-0E2972B165F3}"/>
              </a:ext>
            </a:extLst>
          </p:cNvPr>
          <p:cNvPicPr>
            <a:picLocks noChangeAspect="1"/>
          </p:cNvPicPr>
          <p:nvPr/>
        </p:nvPicPr>
        <p:blipFill>
          <a:blip r:embed="rId2"/>
          <a:stretch>
            <a:fillRect/>
          </a:stretch>
        </p:blipFill>
        <p:spPr>
          <a:xfrm>
            <a:off x="847493" y="401115"/>
            <a:ext cx="10905892" cy="5966231"/>
          </a:xfrm>
          <a:prstGeom prst="rect">
            <a:avLst/>
          </a:prstGeom>
        </p:spPr>
      </p:pic>
      <p:sp>
        <p:nvSpPr>
          <p:cNvPr id="2" name="Slide Number Placeholder 1">
            <a:extLst>
              <a:ext uri="{FF2B5EF4-FFF2-40B4-BE49-F238E27FC236}">
                <a16:creationId xmlns:a16="http://schemas.microsoft.com/office/drawing/2014/main" id="{6B204F2C-C9F3-0E80-0213-30A6978699EF}"/>
              </a:ext>
            </a:extLst>
          </p:cNvPr>
          <p:cNvSpPr>
            <a:spLocks noGrp="1"/>
          </p:cNvSpPr>
          <p:nvPr>
            <p:ph type="sldNum" sz="quarter" idx="12"/>
          </p:nvPr>
        </p:nvSpPr>
        <p:spPr/>
        <p:txBody>
          <a:bodyPr/>
          <a:lstStyle/>
          <a:p>
            <a:fld id="{27CE633F-9882-4A5C-83A2-1109D0C73261}" type="slidenum">
              <a:rPr lang="en-US" smtClean="0"/>
              <a:t>33</a:t>
            </a:fld>
            <a:endParaRPr lang="en-US"/>
          </a:p>
        </p:txBody>
      </p:sp>
    </p:spTree>
    <p:extLst>
      <p:ext uri="{BB962C8B-B14F-4D97-AF65-F5344CB8AC3E}">
        <p14:creationId xmlns:p14="http://schemas.microsoft.com/office/powerpoint/2010/main" val="3133002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B32D1A-6A4B-AEB4-EA5B-063A4FBDC627}"/>
              </a:ext>
            </a:extLst>
          </p:cNvPr>
          <p:cNvPicPr>
            <a:picLocks noChangeAspect="1"/>
          </p:cNvPicPr>
          <p:nvPr/>
        </p:nvPicPr>
        <p:blipFill>
          <a:blip r:embed="rId2"/>
          <a:stretch>
            <a:fillRect/>
          </a:stretch>
        </p:blipFill>
        <p:spPr>
          <a:xfrm>
            <a:off x="1029925" y="323385"/>
            <a:ext cx="3775955" cy="5932449"/>
          </a:xfrm>
          <a:prstGeom prst="rect">
            <a:avLst/>
          </a:prstGeom>
        </p:spPr>
      </p:pic>
      <p:pic>
        <p:nvPicPr>
          <p:cNvPr id="5" name="Picture 4" descr="Application&#10;&#10;Description automatically generated with low confidence">
            <a:extLst>
              <a:ext uri="{FF2B5EF4-FFF2-40B4-BE49-F238E27FC236}">
                <a16:creationId xmlns:a16="http://schemas.microsoft.com/office/drawing/2014/main" id="{E838939B-5E44-9B20-73BB-5A0C031B665D}"/>
              </a:ext>
            </a:extLst>
          </p:cNvPr>
          <p:cNvPicPr>
            <a:picLocks noChangeAspect="1"/>
          </p:cNvPicPr>
          <p:nvPr/>
        </p:nvPicPr>
        <p:blipFill>
          <a:blip r:embed="rId3"/>
          <a:stretch>
            <a:fillRect/>
          </a:stretch>
        </p:blipFill>
        <p:spPr>
          <a:xfrm>
            <a:off x="6096000" y="323385"/>
            <a:ext cx="5052625" cy="5832088"/>
          </a:xfrm>
          <a:prstGeom prst="rect">
            <a:avLst/>
          </a:prstGeom>
        </p:spPr>
      </p:pic>
      <p:sp>
        <p:nvSpPr>
          <p:cNvPr id="2" name="Slide Number Placeholder 1">
            <a:extLst>
              <a:ext uri="{FF2B5EF4-FFF2-40B4-BE49-F238E27FC236}">
                <a16:creationId xmlns:a16="http://schemas.microsoft.com/office/drawing/2014/main" id="{43C47E4C-55BF-9168-397B-89F17BA49F6F}"/>
              </a:ext>
            </a:extLst>
          </p:cNvPr>
          <p:cNvSpPr>
            <a:spLocks noGrp="1"/>
          </p:cNvSpPr>
          <p:nvPr>
            <p:ph type="sldNum" sz="quarter" idx="12"/>
          </p:nvPr>
        </p:nvSpPr>
        <p:spPr/>
        <p:txBody>
          <a:bodyPr/>
          <a:lstStyle/>
          <a:p>
            <a:fld id="{27CE633F-9882-4A5C-83A2-1109D0C73261}" type="slidenum">
              <a:rPr lang="en-US" smtClean="0"/>
              <a:t>34</a:t>
            </a:fld>
            <a:endParaRPr lang="en-US"/>
          </a:p>
        </p:txBody>
      </p:sp>
    </p:spTree>
    <p:extLst>
      <p:ext uri="{BB962C8B-B14F-4D97-AF65-F5344CB8AC3E}">
        <p14:creationId xmlns:p14="http://schemas.microsoft.com/office/powerpoint/2010/main" val="4026692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DC815CA-753F-E0E5-1276-AB3D85A83661}"/>
              </a:ext>
            </a:extLst>
          </p:cNvPr>
          <p:cNvPicPr>
            <a:picLocks noChangeAspect="1"/>
          </p:cNvPicPr>
          <p:nvPr/>
        </p:nvPicPr>
        <p:blipFill>
          <a:blip r:embed="rId2"/>
          <a:stretch>
            <a:fillRect/>
          </a:stretch>
        </p:blipFill>
        <p:spPr>
          <a:xfrm>
            <a:off x="790497" y="0"/>
            <a:ext cx="9713952" cy="6400800"/>
          </a:xfrm>
          <a:prstGeom prst="rect">
            <a:avLst/>
          </a:prstGeom>
        </p:spPr>
      </p:pic>
      <p:sp>
        <p:nvSpPr>
          <p:cNvPr id="2" name="Slide Number Placeholder 1">
            <a:extLst>
              <a:ext uri="{FF2B5EF4-FFF2-40B4-BE49-F238E27FC236}">
                <a16:creationId xmlns:a16="http://schemas.microsoft.com/office/drawing/2014/main" id="{02D248D1-7B2C-F305-66FB-D6999DE8D56A}"/>
              </a:ext>
            </a:extLst>
          </p:cNvPr>
          <p:cNvSpPr>
            <a:spLocks noGrp="1"/>
          </p:cNvSpPr>
          <p:nvPr>
            <p:ph type="sldNum" sz="quarter" idx="12"/>
          </p:nvPr>
        </p:nvSpPr>
        <p:spPr/>
        <p:txBody>
          <a:bodyPr/>
          <a:lstStyle/>
          <a:p>
            <a:fld id="{27CE633F-9882-4A5C-83A2-1109D0C73261}" type="slidenum">
              <a:rPr lang="en-US" smtClean="0"/>
              <a:t>35</a:t>
            </a:fld>
            <a:endParaRPr lang="en-US"/>
          </a:p>
        </p:txBody>
      </p:sp>
    </p:spTree>
    <p:extLst>
      <p:ext uri="{BB962C8B-B14F-4D97-AF65-F5344CB8AC3E}">
        <p14:creationId xmlns:p14="http://schemas.microsoft.com/office/powerpoint/2010/main" val="645266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96F01854-9FC3-BF6F-EEE1-6E538CDCC733}"/>
              </a:ext>
            </a:extLst>
          </p:cNvPr>
          <p:cNvPicPr>
            <a:picLocks noChangeAspect="1"/>
          </p:cNvPicPr>
          <p:nvPr/>
        </p:nvPicPr>
        <p:blipFill>
          <a:blip r:embed="rId2"/>
          <a:stretch>
            <a:fillRect/>
          </a:stretch>
        </p:blipFill>
        <p:spPr>
          <a:xfrm>
            <a:off x="786780" y="4166220"/>
            <a:ext cx="5309220" cy="11176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03E3268C-79DD-A01E-980B-74FB6895E282}"/>
              </a:ext>
            </a:extLst>
          </p:cNvPr>
          <p:cNvPicPr>
            <a:picLocks noChangeAspect="1"/>
          </p:cNvPicPr>
          <p:nvPr/>
        </p:nvPicPr>
        <p:blipFill>
          <a:blip r:embed="rId3"/>
          <a:stretch>
            <a:fillRect/>
          </a:stretch>
        </p:blipFill>
        <p:spPr>
          <a:xfrm>
            <a:off x="889000" y="380380"/>
            <a:ext cx="5207000" cy="3785840"/>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D8EF08A4-F6CA-A009-64B9-27938A9700E8}"/>
              </a:ext>
            </a:extLst>
          </p:cNvPr>
          <p:cNvPicPr>
            <a:picLocks noChangeAspect="1"/>
          </p:cNvPicPr>
          <p:nvPr/>
        </p:nvPicPr>
        <p:blipFill>
          <a:blip r:embed="rId4"/>
          <a:stretch>
            <a:fillRect/>
          </a:stretch>
        </p:blipFill>
        <p:spPr>
          <a:xfrm>
            <a:off x="6299200" y="380380"/>
            <a:ext cx="5003800" cy="1625600"/>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FDDF9D2D-DD2F-FBED-B40A-886AAAB257D4}"/>
              </a:ext>
            </a:extLst>
          </p:cNvPr>
          <p:cNvPicPr>
            <a:picLocks noChangeAspect="1"/>
          </p:cNvPicPr>
          <p:nvPr/>
        </p:nvPicPr>
        <p:blipFill>
          <a:blip r:embed="rId5"/>
          <a:stretch>
            <a:fillRect/>
          </a:stretch>
        </p:blipFill>
        <p:spPr>
          <a:xfrm>
            <a:off x="6198220" y="2005980"/>
            <a:ext cx="4914900" cy="1117600"/>
          </a:xfrm>
          <a:prstGeom prst="rect">
            <a:avLst/>
          </a:prstGeom>
        </p:spPr>
      </p:pic>
      <p:sp>
        <p:nvSpPr>
          <p:cNvPr id="2" name="Slide Number Placeholder 1">
            <a:extLst>
              <a:ext uri="{FF2B5EF4-FFF2-40B4-BE49-F238E27FC236}">
                <a16:creationId xmlns:a16="http://schemas.microsoft.com/office/drawing/2014/main" id="{8CF2A252-04F1-329B-9F76-12B921B7A33A}"/>
              </a:ext>
            </a:extLst>
          </p:cNvPr>
          <p:cNvSpPr>
            <a:spLocks noGrp="1"/>
          </p:cNvSpPr>
          <p:nvPr>
            <p:ph type="sldNum" sz="quarter" idx="12"/>
          </p:nvPr>
        </p:nvSpPr>
        <p:spPr/>
        <p:txBody>
          <a:bodyPr/>
          <a:lstStyle/>
          <a:p>
            <a:fld id="{27CE633F-9882-4A5C-83A2-1109D0C73261}" type="slidenum">
              <a:rPr lang="en-US" smtClean="0"/>
              <a:t>36</a:t>
            </a:fld>
            <a:endParaRPr lang="en-US"/>
          </a:p>
        </p:txBody>
      </p:sp>
    </p:spTree>
    <p:extLst>
      <p:ext uri="{BB962C8B-B14F-4D97-AF65-F5344CB8AC3E}">
        <p14:creationId xmlns:p14="http://schemas.microsoft.com/office/powerpoint/2010/main" val="641143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C9B38271-575D-8702-866B-3E4D49BCCB91}"/>
              </a:ext>
            </a:extLst>
          </p:cNvPr>
          <p:cNvPicPr>
            <a:picLocks noChangeAspect="1"/>
          </p:cNvPicPr>
          <p:nvPr/>
        </p:nvPicPr>
        <p:blipFill>
          <a:blip r:embed="rId2"/>
          <a:stretch>
            <a:fillRect/>
          </a:stretch>
        </p:blipFill>
        <p:spPr>
          <a:xfrm>
            <a:off x="854463" y="1"/>
            <a:ext cx="5241538" cy="4683512"/>
          </a:xfrm>
          <a:prstGeom prst="rect">
            <a:avLst/>
          </a:prstGeom>
        </p:spPr>
      </p:pic>
      <p:pic>
        <p:nvPicPr>
          <p:cNvPr id="5" name="Picture 4" descr="Graphical user interface, text&#10;&#10;Description automatically generated with medium confidence">
            <a:extLst>
              <a:ext uri="{FF2B5EF4-FFF2-40B4-BE49-F238E27FC236}">
                <a16:creationId xmlns:a16="http://schemas.microsoft.com/office/drawing/2014/main" id="{5F7003ED-0F04-E238-18A1-70DB4F2A5FFA}"/>
              </a:ext>
            </a:extLst>
          </p:cNvPr>
          <p:cNvPicPr>
            <a:picLocks noChangeAspect="1"/>
          </p:cNvPicPr>
          <p:nvPr/>
        </p:nvPicPr>
        <p:blipFill>
          <a:blip r:embed="rId3"/>
          <a:stretch>
            <a:fillRect/>
          </a:stretch>
        </p:blipFill>
        <p:spPr>
          <a:xfrm>
            <a:off x="757199" y="4896470"/>
            <a:ext cx="5338801" cy="1079500"/>
          </a:xfrm>
          <a:prstGeom prst="rect">
            <a:avLst/>
          </a:prstGeom>
        </p:spPr>
      </p:pic>
      <p:pic>
        <p:nvPicPr>
          <p:cNvPr id="7" name="Picture 6" descr="Table&#10;&#10;Description automatically generated">
            <a:extLst>
              <a:ext uri="{FF2B5EF4-FFF2-40B4-BE49-F238E27FC236}">
                <a16:creationId xmlns:a16="http://schemas.microsoft.com/office/drawing/2014/main" id="{09E60218-8D58-792C-91CD-7FF686E267F1}"/>
              </a:ext>
            </a:extLst>
          </p:cNvPr>
          <p:cNvPicPr>
            <a:picLocks noChangeAspect="1"/>
          </p:cNvPicPr>
          <p:nvPr/>
        </p:nvPicPr>
        <p:blipFill>
          <a:blip r:embed="rId4"/>
          <a:stretch>
            <a:fillRect/>
          </a:stretch>
        </p:blipFill>
        <p:spPr>
          <a:xfrm>
            <a:off x="6345663" y="189726"/>
            <a:ext cx="5232400" cy="31877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5F72FA00-702D-FDA3-1F86-2067C9A391A7}"/>
              </a:ext>
            </a:extLst>
          </p:cNvPr>
          <p:cNvPicPr>
            <a:picLocks noChangeAspect="1"/>
          </p:cNvPicPr>
          <p:nvPr/>
        </p:nvPicPr>
        <p:blipFill>
          <a:blip r:embed="rId5"/>
          <a:stretch>
            <a:fillRect/>
          </a:stretch>
        </p:blipFill>
        <p:spPr>
          <a:xfrm>
            <a:off x="6155163" y="3493121"/>
            <a:ext cx="5613400" cy="1079500"/>
          </a:xfrm>
          <a:prstGeom prst="rect">
            <a:avLst/>
          </a:prstGeom>
        </p:spPr>
      </p:pic>
      <p:sp>
        <p:nvSpPr>
          <p:cNvPr id="2" name="Slide Number Placeholder 1">
            <a:extLst>
              <a:ext uri="{FF2B5EF4-FFF2-40B4-BE49-F238E27FC236}">
                <a16:creationId xmlns:a16="http://schemas.microsoft.com/office/drawing/2014/main" id="{5349588E-36B7-991E-87FA-7FF89B1E8FCC}"/>
              </a:ext>
            </a:extLst>
          </p:cNvPr>
          <p:cNvSpPr>
            <a:spLocks noGrp="1"/>
          </p:cNvSpPr>
          <p:nvPr>
            <p:ph type="sldNum" sz="quarter" idx="12"/>
          </p:nvPr>
        </p:nvSpPr>
        <p:spPr/>
        <p:txBody>
          <a:bodyPr/>
          <a:lstStyle/>
          <a:p>
            <a:fld id="{27CE633F-9882-4A5C-83A2-1109D0C73261}" type="slidenum">
              <a:rPr lang="en-US" smtClean="0"/>
              <a:t>37</a:t>
            </a:fld>
            <a:endParaRPr lang="en-US"/>
          </a:p>
        </p:txBody>
      </p:sp>
    </p:spTree>
    <p:extLst>
      <p:ext uri="{BB962C8B-B14F-4D97-AF65-F5344CB8AC3E}">
        <p14:creationId xmlns:p14="http://schemas.microsoft.com/office/powerpoint/2010/main" val="482959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8F7A8C58-CFB6-4A06-EE03-286BD800B29E}"/>
              </a:ext>
            </a:extLst>
          </p:cNvPr>
          <p:cNvPicPr>
            <a:picLocks noChangeAspect="1"/>
          </p:cNvPicPr>
          <p:nvPr/>
        </p:nvPicPr>
        <p:blipFill>
          <a:blip r:embed="rId2"/>
          <a:stretch>
            <a:fillRect/>
          </a:stretch>
        </p:blipFill>
        <p:spPr>
          <a:xfrm>
            <a:off x="827978" y="0"/>
            <a:ext cx="4648200" cy="4460488"/>
          </a:xfrm>
          <a:prstGeom prst="rect">
            <a:avLst/>
          </a:prstGeom>
        </p:spPr>
      </p:pic>
      <p:pic>
        <p:nvPicPr>
          <p:cNvPr id="5" name="Picture 4" descr="Text&#10;&#10;Description automatically generated">
            <a:extLst>
              <a:ext uri="{FF2B5EF4-FFF2-40B4-BE49-F238E27FC236}">
                <a16:creationId xmlns:a16="http://schemas.microsoft.com/office/drawing/2014/main" id="{B06D7632-B7C3-285F-6262-1CC18263A533}"/>
              </a:ext>
            </a:extLst>
          </p:cNvPr>
          <p:cNvPicPr>
            <a:picLocks noChangeAspect="1"/>
          </p:cNvPicPr>
          <p:nvPr/>
        </p:nvPicPr>
        <p:blipFill>
          <a:blip r:embed="rId3"/>
          <a:stretch>
            <a:fillRect/>
          </a:stretch>
        </p:blipFill>
        <p:spPr>
          <a:xfrm>
            <a:off x="827978" y="4673445"/>
            <a:ext cx="4648200" cy="10795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3F62A8C0-C631-5F4D-7122-A938D1417218}"/>
              </a:ext>
            </a:extLst>
          </p:cNvPr>
          <p:cNvPicPr>
            <a:picLocks noChangeAspect="1"/>
          </p:cNvPicPr>
          <p:nvPr/>
        </p:nvPicPr>
        <p:blipFill>
          <a:blip r:embed="rId4"/>
          <a:stretch>
            <a:fillRect/>
          </a:stretch>
        </p:blipFill>
        <p:spPr>
          <a:xfrm>
            <a:off x="6095999" y="5659244"/>
            <a:ext cx="5504831" cy="889000"/>
          </a:xfrm>
          <a:prstGeom prst="rect">
            <a:avLst/>
          </a:prstGeom>
        </p:spPr>
      </p:pic>
      <p:pic>
        <p:nvPicPr>
          <p:cNvPr id="4" name="Picture 3" descr="Table&#10;&#10;Description automatically generated with medium confidence">
            <a:extLst>
              <a:ext uri="{FF2B5EF4-FFF2-40B4-BE49-F238E27FC236}">
                <a16:creationId xmlns:a16="http://schemas.microsoft.com/office/drawing/2014/main" id="{8795CF8B-17E7-AA14-5AEF-EF9D4B4E43C5}"/>
              </a:ext>
            </a:extLst>
          </p:cNvPr>
          <p:cNvPicPr>
            <a:picLocks noChangeAspect="1"/>
          </p:cNvPicPr>
          <p:nvPr/>
        </p:nvPicPr>
        <p:blipFill>
          <a:blip r:embed="rId5"/>
          <a:stretch>
            <a:fillRect/>
          </a:stretch>
        </p:blipFill>
        <p:spPr>
          <a:xfrm>
            <a:off x="6095999" y="83334"/>
            <a:ext cx="4319452" cy="5429192"/>
          </a:xfrm>
          <a:prstGeom prst="rect">
            <a:avLst/>
          </a:prstGeom>
        </p:spPr>
      </p:pic>
      <p:sp>
        <p:nvSpPr>
          <p:cNvPr id="6" name="Slide Number Placeholder 5">
            <a:extLst>
              <a:ext uri="{FF2B5EF4-FFF2-40B4-BE49-F238E27FC236}">
                <a16:creationId xmlns:a16="http://schemas.microsoft.com/office/drawing/2014/main" id="{3C254AC6-29B4-D1C0-F4F4-657F3E2B7190}"/>
              </a:ext>
            </a:extLst>
          </p:cNvPr>
          <p:cNvSpPr>
            <a:spLocks noGrp="1"/>
          </p:cNvSpPr>
          <p:nvPr>
            <p:ph type="sldNum" sz="quarter" idx="12"/>
          </p:nvPr>
        </p:nvSpPr>
        <p:spPr/>
        <p:txBody>
          <a:bodyPr/>
          <a:lstStyle/>
          <a:p>
            <a:fld id="{27CE633F-9882-4A5C-83A2-1109D0C73261}" type="slidenum">
              <a:rPr lang="en-US" smtClean="0"/>
              <a:t>38</a:t>
            </a:fld>
            <a:endParaRPr lang="en-US"/>
          </a:p>
        </p:txBody>
      </p:sp>
    </p:spTree>
    <p:extLst>
      <p:ext uri="{BB962C8B-B14F-4D97-AF65-F5344CB8AC3E}">
        <p14:creationId xmlns:p14="http://schemas.microsoft.com/office/powerpoint/2010/main" val="5051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C8363-FCE2-3FE1-7711-B64505DA8F78}"/>
              </a:ext>
            </a:extLst>
          </p:cNvPr>
          <p:cNvPicPr>
            <a:picLocks noChangeAspect="1"/>
          </p:cNvPicPr>
          <p:nvPr/>
        </p:nvPicPr>
        <p:blipFill>
          <a:blip r:embed="rId2"/>
          <a:stretch>
            <a:fillRect/>
          </a:stretch>
        </p:blipFill>
        <p:spPr>
          <a:xfrm>
            <a:off x="786788" y="72069"/>
            <a:ext cx="6572478" cy="2959100"/>
          </a:xfrm>
          <a:prstGeom prst="rect">
            <a:avLst/>
          </a:prstGeom>
        </p:spPr>
      </p:pic>
      <p:pic>
        <p:nvPicPr>
          <p:cNvPr id="7" name="Picture 6" descr="Text&#10;&#10;Description automatically generated">
            <a:extLst>
              <a:ext uri="{FF2B5EF4-FFF2-40B4-BE49-F238E27FC236}">
                <a16:creationId xmlns:a16="http://schemas.microsoft.com/office/drawing/2014/main" id="{F78B4CD0-156A-7004-F683-1386DE8AFF10}"/>
              </a:ext>
            </a:extLst>
          </p:cNvPr>
          <p:cNvPicPr>
            <a:picLocks noChangeAspect="1"/>
          </p:cNvPicPr>
          <p:nvPr/>
        </p:nvPicPr>
        <p:blipFill>
          <a:blip r:embed="rId3"/>
          <a:stretch>
            <a:fillRect/>
          </a:stretch>
        </p:blipFill>
        <p:spPr>
          <a:xfrm>
            <a:off x="1543586" y="3004353"/>
            <a:ext cx="2032000" cy="330200"/>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364D00ED-F9FB-8B10-BC9F-DD8AEB6A1225}"/>
              </a:ext>
            </a:extLst>
          </p:cNvPr>
          <p:cNvPicPr>
            <a:picLocks noChangeAspect="1"/>
          </p:cNvPicPr>
          <p:nvPr/>
        </p:nvPicPr>
        <p:blipFill>
          <a:blip r:embed="rId4"/>
          <a:stretch>
            <a:fillRect/>
          </a:stretch>
        </p:blipFill>
        <p:spPr>
          <a:xfrm>
            <a:off x="786787" y="3307737"/>
            <a:ext cx="6572479" cy="2971800"/>
          </a:xfrm>
          <a:prstGeom prst="rect">
            <a:avLst/>
          </a:prstGeom>
        </p:spPr>
      </p:pic>
      <p:pic>
        <p:nvPicPr>
          <p:cNvPr id="11" name="Picture 10">
            <a:extLst>
              <a:ext uri="{FF2B5EF4-FFF2-40B4-BE49-F238E27FC236}">
                <a16:creationId xmlns:a16="http://schemas.microsoft.com/office/drawing/2014/main" id="{98F9C5BB-E717-AE54-B188-0E2894BF9491}"/>
              </a:ext>
            </a:extLst>
          </p:cNvPr>
          <p:cNvPicPr>
            <a:picLocks noChangeAspect="1"/>
          </p:cNvPicPr>
          <p:nvPr/>
        </p:nvPicPr>
        <p:blipFill>
          <a:blip r:embed="rId5"/>
          <a:stretch>
            <a:fillRect/>
          </a:stretch>
        </p:blipFill>
        <p:spPr>
          <a:xfrm>
            <a:off x="1645186" y="6335767"/>
            <a:ext cx="1828800" cy="304800"/>
          </a:xfrm>
          <a:prstGeom prst="rect">
            <a:avLst/>
          </a:prstGeom>
        </p:spPr>
      </p:pic>
      <p:sp>
        <p:nvSpPr>
          <p:cNvPr id="12" name="Slide Number Placeholder 11">
            <a:extLst>
              <a:ext uri="{FF2B5EF4-FFF2-40B4-BE49-F238E27FC236}">
                <a16:creationId xmlns:a16="http://schemas.microsoft.com/office/drawing/2014/main" id="{1E1CE7CB-C620-512A-79C8-CFDFE866B88F}"/>
              </a:ext>
            </a:extLst>
          </p:cNvPr>
          <p:cNvSpPr>
            <a:spLocks noGrp="1"/>
          </p:cNvSpPr>
          <p:nvPr>
            <p:ph type="sldNum" sz="quarter" idx="12"/>
          </p:nvPr>
        </p:nvSpPr>
        <p:spPr/>
        <p:txBody>
          <a:bodyPr/>
          <a:lstStyle/>
          <a:p>
            <a:fld id="{27CE633F-9882-4A5C-83A2-1109D0C73261}" type="slidenum">
              <a:rPr lang="en-US" smtClean="0"/>
              <a:t>39</a:t>
            </a:fld>
            <a:endParaRPr lang="en-US"/>
          </a:p>
        </p:txBody>
      </p:sp>
    </p:spTree>
    <p:extLst>
      <p:ext uri="{BB962C8B-B14F-4D97-AF65-F5344CB8AC3E}">
        <p14:creationId xmlns:p14="http://schemas.microsoft.com/office/powerpoint/2010/main" val="2865029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F3031-1C8D-2664-1E57-F55DABFF9878}"/>
              </a:ext>
            </a:extLst>
          </p:cNvPr>
          <p:cNvSpPr>
            <a:spLocks noGrp="1"/>
          </p:cNvSpPr>
          <p:nvPr>
            <p:ph type="title"/>
          </p:nvPr>
        </p:nvSpPr>
        <p:spPr>
          <a:xfrm>
            <a:off x="1522030" y="1209219"/>
            <a:ext cx="9147940" cy="3215629"/>
          </a:xfrm>
        </p:spPr>
        <p:txBody>
          <a:bodyPr vert="horz" lIns="91440" tIns="45720" rIns="91440" bIns="45720" rtlCol="0" anchor="b">
            <a:normAutofit fontScale="90000"/>
          </a:bodyPr>
          <a:lstStyle/>
          <a:p>
            <a:pPr algn="ctr"/>
            <a:r>
              <a:rPr lang="en-US" sz="6000" b="1" i="0" kern="1200" cap="all" baseline="0" dirty="0">
                <a:solidFill>
                  <a:schemeClr val="bg1"/>
                </a:solidFill>
                <a:latin typeface="Times New Roman" panose="02020603050405020304" pitchFamily="18" charset="0"/>
                <a:cs typeface="Times New Roman" panose="02020603050405020304" pitchFamily="18" charset="0"/>
              </a:rPr>
              <a:t>Research questions and </a:t>
            </a:r>
            <a:br>
              <a:rPr lang="en-US" sz="6000" b="1" i="0" kern="1200" cap="all" baseline="0" dirty="0">
                <a:solidFill>
                  <a:schemeClr val="bg1"/>
                </a:solidFill>
                <a:latin typeface="Times New Roman" panose="02020603050405020304" pitchFamily="18" charset="0"/>
                <a:cs typeface="Times New Roman" panose="02020603050405020304" pitchFamily="18" charset="0"/>
              </a:rPr>
            </a:br>
            <a:r>
              <a:rPr lang="en-US" sz="6000" b="1" i="0" kern="1200" cap="all" baseline="0" dirty="0">
                <a:solidFill>
                  <a:schemeClr val="bg1"/>
                </a:solidFill>
                <a:latin typeface="Times New Roman" panose="02020603050405020304" pitchFamily="18" charset="0"/>
                <a:cs typeface="Times New Roman" panose="02020603050405020304" pitchFamily="18" charset="0"/>
              </a:rPr>
              <a:t>predictions </a:t>
            </a:r>
            <a:br>
              <a:rPr lang="en-US" sz="6000" b="1" i="0" kern="1200" cap="all" baseline="0" dirty="0">
                <a:solidFill>
                  <a:schemeClr val="bg1"/>
                </a:solidFill>
                <a:latin typeface="Times New Roman" panose="02020603050405020304" pitchFamily="18" charset="0"/>
                <a:cs typeface="Times New Roman" panose="02020603050405020304" pitchFamily="18" charset="0"/>
              </a:rPr>
            </a:br>
            <a:endParaRPr lang="en-US" sz="6000" b="1" i="0" kern="1200" cap="all" baseline="0" dirty="0">
              <a:solidFill>
                <a:schemeClr val="bg1"/>
              </a:solidFill>
              <a:latin typeface="Times New Roman" panose="02020603050405020304" pitchFamily="18" charset="0"/>
              <a:cs typeface="Times New Roman" panose="02020603050405020304" pitchFamily="18" charset="0"/>
            </a:endParaRP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AB39DB7-588A-16E7-2885-FE443F8F6C05}"/>
              </a:ext>
            </a:extLst>
          </p:cNvPr>
          <p:cNvSpPr>
            <a:spLocks noGrp="1"/>
          </p:cNvSpPr>
          <p:nvPr>
            <p:ph type="sldNum" sz="quarter" idx="12"/>
          </p:nvPr>
        </p:nvSpPr>
        <p:spPr/>
        <p:txBody>
          <a:bodyPr/>
          <a:lstStyle/>
          <a:p>
            <a:fld id="{27CE633F-9882-4A5C-83A2-1109D0C73261}" type="slidenum">
              <a:rPr lang="en-US" smtClean="0"/>
              <a:t>4</a:t>
            </a:fld>
            <a:endParaRPr lang="en-US"/>
          </a:p>
        </p:txBody>
      </p:sp>
    </p:spTree>
    <p:extLst>
      <p:ext uri="{BB962C8B-B14F-4D97-AF65-F5344CB8AC3E}">
        <p14:creationId xmlns:p14="http://schemas.microsoft.com/office/powerpoint/2010/main" val="102553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58559AF-0EEF-36D8-69EE-16C7379B4EFA}"/>
              </a:ext>
            </a:extLst>
          </p:cNvPr>
          <p:cNvPicPr>
            <a:picLocks noChangeAspect="1"/>
          </p:cNvPicPr>
          <p:nvPr/>
        </p:nvPicPr>
        <p:blipFill>
          <a:blip r:embed="rId2"/>
          <a:stretch>
            <a:fillRect/>
          </a:stretch>
        </p:blipFill>
        <p:spPr>
          <a:xfrm>
            <a:off x="743723" y="203200"/>
            <a:ext cx="8407400" cy="32258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86B1B950-0C3D-4DEC-1428-F9256C106DDF}"/>
              </a:ext>
            </a:extLst>
          </p:cNvPr>
          <p:cNvPicPr>
            <a:picLocks noChangeAspect="1"/>
          </p:cNvPicPr>
          <p:nvPr/>
        </p:nvPicPr>
        <p:blipFill>
          <a:blip r:embed="rId3"/>
          <a:stretch>
            <a:fillRect/>
          </a:stretch>
        </p:blipFill>
        <p:spPr>
          <a:xfrm>
            <a:off x="743723" y="3517900"/>
            <a:ext cx="5727700" cy="3136900"/>
          </a:xfrm>
          <a:prstGeom prst="rect">
            <a:avLst/>
          </a:prstGeom>
        </p:spPr>
      </p:pic>
      <p:sp>
        <p:nvSpPr>
          <p:cNvPr id="2" name="Slide Number Placeholder 1">
            <a:extLst>
              <a:ext uri="{FF2B5EF4-FFF2-40B4-BE49-F238E27FC236}">
                <a16:creationId xmlns:a16="http://schemas.microsoft.com/office/drawing/2014/main" id="{20EA7952-BEF3-1B88-969F-1BB67DE9FEED}"/>
              </a:ext>
            </a:extLst>
          </p:cNvPr>
          <p:cNvSpPr>
            <a:spLocks noGrp="1"/>
          </p:cNvSpPr>
          <p:nvPr>
            <p:ph type="sldNum" sz="quarter" idx="12"/>
          </p:nvPr>
        </p:nvSpPr>
        <p:spPr/>
        <p:txBody>
          <a:bodyPr/>
          <a:lstStyle/>
          <a:p>
            <a:fld id="{27CE633F-9882-4A5C-83A2-1109D0C73261}" type="slidenum">
              <a:rPr lang="en-US" smtClean="0"/>
              <a:t>40</a:t>
            </a:fld>
            <a:endParaRPr lang="en-US"/>
          </a:p>
        </p:txBody>
      </p:sp>
    </p:spTree>
    <p:extLst>
      <p:ext uri="{BB962C8B-B14F-4D97-AF65-F5344CB8AC3E}">
        <p14:creationId xmlns:p14="http://schemas.microsoft.com/office/powerpoint/2010/main" val="3567345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11EBF275-F023-9759-96B0-394ED658F5C8}"/>
              </a:ext>
            </a:extLst>
          </p:cNvPr>
          <p:cNvPicPr>
            <a:picLocks noChangeAspect="1"/>
          </p:cNvPicPr>
          <p:nvPr/>
        </p:nvPicPr>
        <p:blipFill>
          <a:blip r:embed="rId2"/>
          <a:stretch>
            <a:fillRect/>
          </a:stretch>
        </p:blipFill>
        <p:spPr>
          <a:xfrm>
            <a:off x="2567005" y="0"/>
            <a:ext cx="7057990" cy="6779941"/>
          </a:xfrm>
          <a:prstGeom prst="rect">
            <a:avLst/>
          </a:prstGeom>
        </p:spPr>
      </p:pic>
      <p:sp>
        <p:nvSpPr>
          <p:cNvPr id="2" name="Slide Number Placeholder 1">
            <a:extLst>
              <a:ext uri="{FF2B5EF4-FFF2-40B4-BE49-F238E27FC236}">
                <a16:creationId xmlns:a16="http://schemas.microsoft.com/office/drawing/2014/main" id="{EC0CBCB9-F6B6-B337-50AA-52659F076698}"/>
              </a:ext>
            </a:extLst>
          </p:cNvPr>
          <p:cNvSpPr>
            <a:spLocks noGrp="1"/>
          </p:cNvSpPr>
          <p:nvPr>
            <p:ph type="sldNum" sz="quarter" idx="12"/>
          </p:nvPr>
        </p:nvSpPr>
        <p:spPr/>
        <p:txBody>
          <a:bodyPr/>
          <a:lstStyle/>
          <a:p>
            <a:fld id="{27CE633F-9882-4A5C-83A2-1109D0C73261}" type="slidenum">
              <a:rPr lang="en-US" smtClean="0"/>
              <a:t>41</a:t>
            </a:fld>
            <a:endParaRPr lang="en-US"/>
          </a:p>
        </p:txBody>
      </p:sp>
    </p:spTree>
    <p:extLst>
      <p:ext uri="{BB962C8B-B14F-4D97-AF65-F5344CB8AC3E}">
        <p14:creationId xmlns:p14="http://schemas.microsoft.com/office/powerpoint/2010/main" val="1525653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C688A-8185-7515-6602-38B1CC36CA3B}"/>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400" b="1" i="0" kern="1200" cap="all" baseline="0" dirty="0">
                <a:solidFill>
                  <a:schemeClr val="bg1"/>
                </a:solidFill>
                <a:latin typeface="Times New Roman" panose="02020603050405020304" pitchFamily="18" charset="0"/>
                <a:cs typeface="Times New Roman" panose="02020603050405020304" pitchFamily="18" charset="0"/>
              </a:rPr>
              <a:t>THANK YOU</a:t>
            </a:r>
          </a:p>
        </p:txBody>
      </p:sp>
      <p:sp>
        <p:nvSpPr>
          <p:cNvPr id="1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7"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3" name="Straight Connector 2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F220AEC-9A01-DA72-2101-0F2575172DB8}"/>
              </a:ext>
            </a:extLst>
          </p:cNvPr>
          <p:cNvSpPr>
            <a:spLocks noGrp="1"/>
          </p:cNvSpPr>
          <p:nvPr>
            <p:ph type="sldNum" sz="quarter" idx="12"/>
          </p:nvPr>
        </p:nvSpPr>
        <p:spPr/>
        <p:txBody>
          <a:bodyPr/>
          <a:lstStyle/>
          <a:p>
            <a:fld id="{27CE633F-9882-4A5C-83A2-1109D0C73261}" type="slidenum">
              <a:rPr lang="en-US" smtClean="0"/>
              <a:t>42</a:t>
            </a:fld>
            <a:endParaRPr lang="en-US"/>
          </a:p>
        </p:txBody>
      </p:sp>
    </p:spTree>
    <p:extLst>
      <p:ext uri="{BB962C8B-B14F-4D97-AF65-F5344CB8AC3E}">
        <p14:creationId xmlns:p14="http://schemas.microsoft.com/office/powerpoint/2010/main" val="2546885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7B491-440F-6E4A-E7D6-20D44FB2358E}"/>
              </a:ext>
            </a:extLst>
          </p:cNvPr>
          <p:cNvSpPr>
            <a:spLocks noGrp="1"/>
          </p:cNvSpPr>
          <p:nvPr>
            <p:ph idx="1"/>
          </p:nvPr>
        </p:nvSpPr>
        <p:spPr>
          <a:xfrm>
            <a:off x="838200" y="388883"/>
            <a:ext cx="10515600" cy="5788079"/>
          </a:xfrm>
        </p:spPr>
        <p:txBody>
          <a:bodyPr>
            <a:normAutofit/>
          </a:bodyPr>
          <a:lstStyle/>
          <a:p>
            <a:pPr marL="0" indent="0">
              <a:lnSpc>
                <a:spcPct val="150000"/>
              </a:lnSpc>
              <a:buNone/>
            </a:pPr>
            <a:r>
              <a:rPr lang="en-US" sz="2000" b="1" dirty="0">
                <a:latin typeface="Times New Roman" panose="02020603050405020304" pitchFamily="18" charset="0"/>
                <a:cs typeface="Times New Roman" panose="02020603050405020304" pitchFamily="18" charset="0"/>
              </a:rPr>
              <a:t>Research questions:</a:t>
            </a:r>
          </a:p>
          <a:p>
            <a:pPr lvl="0">
              <a:lnSpc>
                <a:spcPct val="150000"/>
              </a:lnSpc>
            </a:pPr>
            <a:r>
              <a:rPr lang="en-US" sz="2000" dirty="0">
                <a:latin typeface="Times New Roman" panose="02020603050405020304" pitchFamily="18" charset="0"/>
                <a:cs typeface="Times New Roman" panose="02020603050405020304" pitchFamily="18" charset="0"/>
              </a:rPr>
              <a:t>To study the cause of death in terms of drug availability and mode of drug intake.</a:t>
            </a:r>
          </a:p>
          <a:p>
            <a:pPr lvl="0">
              <a:lnSpc>
                <a:spcPct val="150000"/>
              </a:lnSpc>
            </a:pPr>
            <a:r>
              <a:rPr lang="en-US" sz="2000" dirty="0">
                <a:latin typeface="Times New Roman" panose="02020603050405020304" pitchFamily="18" charset="0"/>
                <a:cs typeface="Times New Roman" panose="02020603050405020304" pitchFamily="18" charset="0"/>
              </a:rPr>
              <a:t>Role of narcotic drugs contributing to death severity.</a:t>
            </a: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a:latin typeface="Times New Roman" panose="02020603050405020304" pitchFamily="18" charset="0"/>
                <a:cs typeface="Times New Roman" panose="02020603050405020304" pitchFamily="18" charset="0"/>
              </a:rPr>
              <a:t>Prediction:</a:t>
            </a:r>
          </a:p>
          <a:p>
            <a:pPr lvl="0">
              <a:lnSpc>
                <a:spcPct val="150000"/>
              </a:lnSpc>
            </a:pPr>
            <a:r>
              <a:rPr lang="en-US" sz="2000" dirty="0">
                <a:latin typeface="Times New Roman" panose="02020603050405020304" pitchFamily="18" charset="0"/>
                <a:cs typeface="Times New Roman" panose="02020603050405020304" pitchFamily="18" charset="0"/>
              </a:rPr>
              <a:t>Possibly predict the description of injury based on various factors like age, gender, residence city, residence county, location, etc.  </a:t>
            </a:r>
          </a:p>
          <a:p>
            <a:pPr lvl="0">
              <a:lnSpc>
                <a:spcPct val="150000"/>
              </a:lnSpc>
            </a:pPr>
            <a:r>
              <a:rPr lang="en-US" sz="2000" dirty="0">
                <a:latin typeface="Times New Roman" panose="02020603050405020304" pitchFamily="18" charset="0"/>
                <a:cs typeface="Times New Roman" panose="02020603050405020304" pitchFamily="18" charset="0"/>
              </a:rPr>
              <a:t>Implement clustering to allocate drugs based on their pharmacological class and assign appropriate clustered drugs to the test data inputs.</a:t>
            </a:r>
          </a:p>
          <a:p>
            <a:pPr>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FB222DA-E209-FFAD-0EA1-7DB4D7473960}"/>
              </a:ext>
            </a:extLst>
          </p:cNvPr>
          <p:cNvSpPr>
            <a:spLocks noGrp="1"/>
          </p:cNvSpPr>
          <p:nvPr>
            <p:ph type="sldNum" sz="quarter" idx="12"/>
          </p:nvPr>
        </p:nvSpPr>
        <p:spPr/>
        <p:txBody>
          <a:bodyPr/>
          <a:lstStyle/>
          <a:p>
            <a:fld id="{27CE633F-9882-4A5C-83A2-1109D0C73261}" type="slidenum">
              <a:rPr lang="en-US" smtClean="0"/>
              <a:t>5</a:t>
            </a:fld>
            <a:endParaRPr lang="en-US"/>
          </a:p>
        </p:txBody>
      </p:sp>
    </p:spTree>
    <p:extLst>
      <p:ext uri="{BB962C8B-B14F-4D97-AF65-F5344CB8AC3E}">
        <p14:creationId xmlns:p14="http://schemas.microsoft.com/office/powerpoint/2010/main" val="376564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D3B68-4441-AAF1-27CD-288F95D83D99}"/>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400" b="1" i="0" kern="1200" cap="all" baseline="0" dirty="0">
                <a:solidFill>
                  <a:schemeClr val="bg1"/>
                </a:solidFill>
                <a:latin typeface="Times New Roman" panose="02020603050405020304" pitchFamily="18" charset="0"/>
                <a:cs typeface="Times New Roman" panose="02020603050405020304" pitchFamily="18" charset="0"/>
              </a:rPr>
              <a:t>HYPOTHESIS</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3321853-B663-258D-1770-F98983890FDD}"/>
              </a:ext>
            </a:extLst>
          </p:cNvPr>
          <p:cNvSpPr>
            <a:spLocks noGrp="1"/>
          </p:cNvSpPr>
          <p:nvPr>
            <p:ph type="sldNum" sz="quarter" idx="12"/>
          </p:nvPr>
        </p:nvSpPr>
        <p:spPr/>
        <p:txBody>
          <a:bodyPr/>
          <a:lstStyle/>
          <a:p>
            <a:fld id="{27CE633F-9882-4A5C-83A2-1109D0C73261}" type="slidenum">
              <a:rPr lang="en-US" smtClean="0"/>
              <a:t>6</a:t>
            </a:fld>
            <a:endParaRPr lang="en-US"/>
          </a:p>
        </p:txBody>
      </p:sp>
    </p:spTree>
    <p:extLst>
      <p:ext uri="{BB962C8B-B14F-4D97-AF65-F5344CB8AC3E}">
        <p14:creationId xmlns:p14="http://schemas.microsoft.com/office/powerpoint/2010/main" val="80277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21774F-3F54-388E-5F76-3851A9A0DE1B}"/>
              </a:ext>
            </a:extLst>
          </p:cNvPr>
          <p:cNvSpPr>
            <a:spLocks noGrp="1"/>
          </p:cNvSpPr>
          <p:nvPr>
            <p:ph idx="1"/>
          </p:nvPr>
        </p:nvSpPr>
        <p:spPr>
          <a:xfrm>
            <a:off x="838200" y="358346"/>
            <a:ext cx="10515600" cy="5818617"/>
          </a:xfrm>
        </p:spPr>
        <p:txBody>
          <a:bodyPr>
            <a:normAutofit/>
          </a:bodyPr>
          <a:lstStyle/>
          <a:p>
            <a:pPr marL="0" indent="0">
              <a:lnSpc>
                <a:spcPct val="150000"/>
              </a:lnSpc>
              <a:buNone/>
            </a:pPr>
            <a:r>
              <a:rPr lang="en-US" sz="2000" b="1" dirty="0">
                <a:latin typeface="Times New Roman" panose="02020603050405020304" pitchFamily="18" charset="0"/>
                <a:cs typeface="Times New Roman" panose="02020603050405020304" pitchFamily="18" charset="0"/>
              </a:rPr>
              <a:t>Null</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Hypothesis:</a:t>
            </a:r>
          </a:p>
          <a:p>
            <a:pPr>
              <a:lnSpc>
                <a:spcPct val="150000"/>
              </a:lnSpc>
            </a:pPr>
            <a:r>
              <a:rPr lang="en-US" sz="2000" dirty="0">
                <a:latin typeface="Times New Roman" panose="02020603050405020304" pitchFamily="18" charset="0"/>
                <a:cs typeface="Times New Roman" panose="02020603050405020304" pitchFamily="18" charset="0"/>
              </a:rPr>
              <a:t>Mode of drug intake, drug availability, and the role of narcotics, do not affect the cause of death and death severity and the description of the injury and pharmacological class of drug responsible for mortality cannot be predicted.</a:t>
            </a: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a:latin typeface="Times New Roman" panose="02020603050405020304" pitchFamily="18" charset="0"/>
                <a:cs typeface="Times New Roman" panose="02020603050405020304" pitchFamily="18" charset="0"/>
              </a:rPr>
              <a:t>Alternative Hypothesis:</a:t>
            </a:r>
          </a:p>
          <a:p>
            <a:pPr>
              <a:lnSpc>
                <a:spcPct val="150000"/>
              </a:lnSpc>
            </a:pPr>
            <a:r>
              <a:rPr lang="en-US" sz="2000" dirty="0">
                <a:latin typeface="Times New Roman" panose="02020603050405020304" pitchFamily="18" charset="0"/>
                <a:cs typeface="Times New Roman" panose="02020603050405020304" pitchFamily="18" charset="0"/>
              </a:rPr>
              <a:t>Mode of drug intake, drug availability, the role of narcotics, affect the cause of death and death severity and the description of the injury and pharmacological class of drug responsible for mortality can be predicted.</a:t>
            </a:r>
          </a:p>
          <a:p>
            <a:pPr>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BF8F24C-D020-FA09-2A80-94CD85212C3E}"/>
              </a:ext>
            </a:extLst>
          </p:cNvPr>
          <p:cNvSpPr>
            <a:spLocks noGrp="1"/>
          </p:cNvSpPr>
          <p:nvPr>
            <p:ph type="sldNum" sz="quarter" idx="12"/>
          </p:nvPr>
        </p:nvSpPr>
        <p:spPr/>
        <p:txBody>
          <a:bodyPr/>
          <a:lstStyle/>
          <a:p>
            <a:fld id="{27CE633F-9882-4A5C-83A2-1109D0C73261}" type="slidenum">
              <a:rPr lang="en-US" smtClean="0"/>
              <a:t>7</a:t>
            </a:fld>
            <a:endParaRPr lang="en-US"/>
          </a:p>
        </p:txBody>
      </p:sp>
    </p:spTree>
    <p:extLst>
      <p:ext uri="{BB962C8B-B14F-4D97-AF65-F5344CB8AC3E}">
        <p14:creationId xmlns:p14="http://schemas.microsoft.com/office/powerpoint/2010/main" val="343733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27611-18A6-581C-5B30-B8DF0921200C}"/>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400" b="1" i="0" kern="1200" cap="all" baseline="0" dirty="0">
                <a:solidFill>
                  <a:schemeClr val="bg1"/>
                </a:solidFill>
                <a:latin typeface="Times New Roman" panose="02020603050405020304" pitchFamily="18" charset="0"/>
                <a:cs typeface="Times New Roman" panose="02020603050405020304" pitchFamily="18" charset="0"/>
              </a:rPr>
              <a:t>DATA COLLECTION </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93E082F-A4A9-CE95-38D5-D319EEA3B816}"/>
              </a:ext>
            </a:extLst>
          </p:cNvPr>
          <p:cNvSpPr>
            <a:spLocks noGrp="1"/>
          </p:cNvSpPr>
          <p:nvPr>
            <p:ph type="sldNum" sz="quarter" idx="12"/>
          </p:nvPr>
        </p:nvSpPr>
        <p:spPr/>
        <p:txBody>
          <a:bodyPr/>
          <a:lstStyle/>
          <a:p>
            <a:fld id="{27CE633F-9882-4A5C-83A2-1109D0C73261}" type="slidenum">
              <a:rPr lang="en-US" smtClean="0"/>
              <a:t>8</a:t>
            </a:fld>
            <a:endParaRPr lang="en-US"/>
          </a:p>
        </p:txBody>
      </p:sp>
    </p:spTree>
    <p:extLst>
      <p:ext uri="{BB962C8B-B14F-4D97-AF65-F5344CB8AC3E}">
        <p14:creationId xmlns:p14="http://schemas.microsoft.com/office/powerpoint/2010/main" val="2893039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670E93-2186-01AA-1BF5-BB6F94A858AD}"/>
              </a:ext>
            </a:extLst>
          </p:cNvPr>
          <p:cNvSpPr>
            <a:spLocks noGrp="1"/>
          </p:cNvSpPr>
          <p:nvPr>
            <p:ph idx="1"/>
          </p:nvPr>
        </p:nvSpPr>
        <p:spPr>
          <a:xfrm>
            <a:off x="838200" y="345989"/>
            <a:ext cx="10515600" cy="5830974"/>
          </a:xfrm>
        </p:spPr>
        <p:txBody>
          <a:bodyPr/>
          <a:lstStyle/>
          <a:p>
            <a:r>
              <a:rPr lang="en-US" sz="2000" dirty="0">
                <a:latin typeface="Times New Roman" panose="02020603050405020304" pitchFamily="18" charset="0"/>
                <a:cs typeface="Times New Roman" panose="02020603050405020304" pitchFamily="18" charset="0"/>
              </a:rPr>
              <a:t>Data Source: </a:t>
            </a:r>
          </a:p>
          <a:p>
            <a:pPr marL="0" indent="0">
              <a:buNone/>
            </a:pPr>
            <a:r>
              <a:rPr lang="en-US" u="sng" dirty="0">
                <a:hlinkClick r:id="rId2"/>
              </a:rPr>
              <a:t>https://www.kaggle.com/demonicknyght/drug-overdose-deaths-in-the-us</a:t>
            </a:r>
            <a:r>
              <a:rPr lang="en-US" dirty="0"/>
              <a:t> </a:t>
            </a:r>
          </a:p>
        </p:txBody>
      </p:sp>
      <p:sp>
        <p:nvSpPr>
          <p:cNvPr id="4" name="Down Arrow 3">
            <a:extLst>
              <a:ext uri="{FF2B5EF4-FFF2-40B4-BE49-F238E27FC236}">
                <a16:creationId xmlns:a16="http://schemas.microsoft.com/office/drawing/2014/main" id="{47818402-F69B-A1F8-0684-8E6FA16D00F7}"/>
              </a:ext>
            </a:extLst>
          </p:cNvPr>
          <p:cNvSpPr/>
          <p:nvPr/>
        </p:nvSpPr>
        <p:spPr>
          <a:xfrm>
            <a:off x="2360141" y="2335427"/>
            <a:ext cx="484632" cy="978408"/>
          </a:xfrm>
          <a:prstGeom prst="downArrow">
            <a:avLst/>
          </a:prstGeom>
          <a:solidFill>
            <a:schemeClr val="accent5">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247FFA1-A399-636A-291A-37D37A878D72}"/>
              </a:ext>
            </a:extLst>
          </p:cNvPr>
          <p:cNvSpPr/>
          <p:nvPr/>
        </p:nvSpPr>
        <p:spPr>
          <a:xfrm>
            <a:off x="1476015" y="3941804"/>
            <a:ext cx="2063577" cy="11637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SQL</a:t>
            </a:r>
            <a:endParaRPr lang="en-US" dirty="0">
              <a:ln>
                <a:solidFill>
                  <a:schemeClr val="bg1"/>
                </a:solidFill>
              </a:ln>
              <a:solidFill>
                <a:schemeClr val="bg1"/>
              </a:solidFill>
            </a:endParaRPr>
          </a:p>
        </p:txBody>
      </p:sp>
      <p:sp>
        <p:nvSpPr>
          <p:cNvPr id="8" name="Rectangle 7">
            <a:extLst>
              <a:ext uri="{FF2B5EF4-FFF2-40B4-BE49-F238E27FC236}">
                <a16:creationId xmlns:a16="http://schemas.microsoft.com/office/drawing/2014/main" id="{7C77C872-6ED7-6A89-C4FC-02F4A90D4BC4}"/>
              </a:ext>
            </a:extLst>
          </p:cNvPr>
          <p:cNvSpPr/>
          <p:nvPr/>
        </p:nvSpPr>
        <p:spPr>
          <a:xfrm>
            <a:off x="8291387" y="3869888"/>
            <a:ext cx="2603157" cy="12356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PYTHON</a:t>
            </a:r>
            <a:endParaRPr lang="en-US" dirty="0">
              <a:ln>
                <a:solidFill>
                  <a:schemeClr val="bg1"/>
                </a:solidFill>
              </a:ln>
            </a:endParaRPr>
          </a:p>
        </p:txBody>
      </p:sp>
      <p:sp>
        <p:nvSpPr>
          <p:cNvPr id="9" name="Right Arrow 8">
            <a:extLst>
              <a:ext uri="{FF2B5EF4-FFF2-40B4-BE49-F238E27FC236}">
                <a16:creationId xmlns:a16="http://schemas.microsoft.com/office/drawing/2014/main" id="{E414AA38-79EB-F470-CB97-65E8207169CD}"/>
              </a:ext>
            </a:extLst>
          </p:cNvPr>
          <p:cNvSpPr/>
          <p:nvPr/>
        </p:nvSpPr>
        <p:spPr>
          <a:xfrm>
            <a:off x="4375014" y="4375532"/>
            <a:ext cx="3113903" cy="442363"/>
          </a:xfrm>
          <a:prstGeom prst="rightArrow">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4DF99D2-FFDD-EB75-973E-2505A1E86D5D}"/>
              </a:ext>
            </a:extLst>
          </p:cNvPr>
          <p:cNvSpPr>
            <a:spLocks noGrp="1"/>
          </p:cNvSpPr>
          <p:nvPr>
            <p:ph type="sldNum" sz="quarter" idx="12"/>
          </p:nvPr>
        </p:nvSpPr>
        <p:spPr/>
        <p:txBody>
          <a:bodyPr/>
          <a:lstStyle/>
          <a:p>
            <a:fld id="{27CE633F-9882-4A5C-83A2-1109D0C73261}" type="slidenum">
              <a:rPr lang="en-US" smtClean="0"/>
              <a:t>9</a:t>
            </a:fld>
            <a:endParaRPr lang="en-US"/>
          </a:p>
        </p:txBody>
      </p:sp>
    </p:spTree>
    <p:extLst>
      <p:ext uri="{BB962C8B-B14F-4D97-AF65-F5344CB8AC3E}">
        <p14:creationId xmlns:p14="http://schemas.microsoft.com/office/powerpoint/2010/main" val="2385285575"/>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543</TotalTime>
  <Words>850</Words>
  <Application>Microsoft Macintosh PowerPoint</Application>
  <PresentationFormat>Widescreen</PresentationFormat>
  <Paragraphs>128</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Gill Sans Nova</vt:lpstr>
      <vt:lpstr>Times New Roman</vt:lpstr>
      <vt:lpstr>Univers</vt:lpstr>
      <vt:lpstr>GradientVTI</vt:lpstr>
      <vt:lpstr>DETERMINING THE FACTORS CONTRIBUTING TO THE CAUSE OF DEATH DUE TO DRUG OVERDOSE IN THE MOST AFFECTED REGIONS OF USA</vt:lpstr>
      <vt:lpstr>Introduction</vt:lpstr>
      <vt:lpstr>PowerPoint Presentation</vt:lpstr>
      <vt:lpstr>Research questions and  predictions  </vt:lpstr>
      <vt:lpstr>PowerPoint Presentation</vt:lpstr>
      <vt:lpstr>HYPOTHESIS</vt:lpstr>
      <vt:lpstr>PowerPoint Presentation</vt:lpstr>
      <vt:lpstr>DATA COLLECTION </vt:lpstr>
      <vt:lpstr>PowerPoint Presentation</vt:lpstr>
      <vt:lpstr>PowerPoint Presentation</vt:lpstr>
      <vt:lpstr>Reading DRUG_OVERDOSE CSV File in Python</vt:lpstr>
      <vt:lpstr>DATA CLEANING</vt:lpstr>
      <vt:lpstr>PowerPoint Presentation</vt:lpstr>
      <vt:lpstr>PowerPoint Presentation</vt:lpstr>
      <vt:lpstr>DATA VISUALIZATION</vt:lpstr>
      <vt:lpstr>PowerPoint Presentation</vt:lpstr>
      <vt:lpstr>PowerPoint Presentation</vt:lpstr>
      <vt:lpstr>PowerPoint Presentation</vt:lpstr>
      <vt:lpstr>hYPOTHESIS TESTING-STATISTICAL TESTS</vt:lpstr>
      <vt:lpstr>PowerPoint Presentation</vt:lpstr>
      <vt:lpstr>PREDICTIVE MODELLING- CLASSIFICATION</vt:lpstr>
      <vt:lpstr>  GOAL: To predict the description of injury based on various factors like age, gender, residence city, residence county, location, and pharmacological class.   </vt:lpstr>
      <vt:lpstr>PowerPoint Presentation</vt:lpstr>
      <vt:lpstr>CLASSIFICATION REPORT OF ALL THE MODELS</vt:lpstr>
      <vt:lpstr>CONFUSION MATRIX PLOT OF ALL MODELS</vt:lpstr>
      <vt:lpstr>PLOTTING ROC CURVES FOR ALL MODELS:</vt:lpstr>
      <vt:lpstr>PowerPoint Presentation</vt:lpstr>
      <vt:lpstr>K-MEANS CLUSTERING</vt:lpstr>
      <vt:lpstr>CONCLUSION</vt:lpstr>
      <vt:lpstr>PowerPoint Presentation</vt:lpstr>
      <vt:lpstr>REFERENCES:</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THE FACTORS CONTRIBUTING TO THE CAUSE OF DEATH DUE TO DRUG OVERDOSE IN THE MOST AFFECTED REGIONS OF USA</dc:title>
  <dc:creator>TUMMALA, SAI SREYA</dc:creator>
  <cp:lastModifiedBy>TUMMALA, SAI SREYA</cp:lastModifiedBy>
  <cp:revision>30</cp:revision>
  <cp:lastPrinted>2022-05-01T03:01:15Z</cp:lastPrinted>
  <dcterms:created xsi:type="dcterms:W3CDTF">2022-04-30T17:02:04Z</dcterms:created>
  <dcterms:modified xsi:type="dcterms:W3CDTF">2022-05-01T03:16:46Z</dcterms:modified>
</cp:coreProperties>
</file>